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0" r:id="rId5"/>
  </p:sldMasterIdLst>
  <p:notesMasterIdLst>
    <p:notesMasterId r:id="rId39"/>
  </p:notesMasterIdLst>
  <p:sldIdLst>
    <p:sldId id="262" r:id="rId6"/>
    <p:sldId id="256" r:id="rId7"/>
    <p:sldId id="257" r:id="rId8"/>
    <p:sldId id="263" r:id="rId9"/>
    <p:sldId id="264" r:id="rId10"/>
    <p:sldId id="266" r:id="rId11"/>
    <p:sldId id="265" r:id="rId12"/>
    <p:sldId id="267" r:id="rId13"/>
    <p:sldId id="268" r:id="rId14"/>
    <p:sldId id="269" r:id="rId15"/>
    <p:sldId id="270" r:id="rId16"/>
    <p:sldId id="260" r:id="rId17"/>
    <p:sldId id="271" r:id="rId18"/>
    <p:sldId id="272" r:id="rId19"/>
    <p:sldId id="273" r:id="rId20"/>
    <p:sldId id="275" r:id="rId21"/>
    <p:sldId id="274" r:id="rId22"/>
    <p:sldId id="276" r:id="rId23"/>
    <p:sldId id="277" r:id="rId24"/>
    <p:sldId id="278" r:id="rId25"/>
    <p:sldId id="292"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025"/>
    <a:srgbClr val="DE2E32"/>
    <a:srgbClr val="29B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CBA2C-7ED5-4088-8EAE-4792E7ACC99C}" v="2" dt="2021-09-13T14:40:46.641"/>
    <p1510:client id="{C403B5E5-2C3A-B9B0-CA66-CB95FFFE2D60}" v="2" dt="2022-06-16T17:26:25.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06C7410-F65A-40ED-BA5A-512BA1BC5675}" type="datetimeFigureOut">
              <a:rPr lang="en-CA" smtClean="0"/>
              <a:t>2023-06-05</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89C35FB-CD92-4583-934D-8BB8B09719D1}" type="slidenum">
              <a:rPr lang="en-CA" smtClean="0"/>
              <a:t>‹#›</a:t>
            </a:fld>
            <a:endParaRPr lang="en-CA"/>
          </a:p>
        </p:txBody>
      </p:sp>
    </p:spTree>
    <p:extLst>
      <p:ext uri="{BB962C8B-B14F-4D97-AF65-F5344CB8AC3E}">
        <p14:creationId xmlns:p14="http://schemas.microsoft.com/office/powerpoint/2010/main" val="385296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9C35FB-CD92-4583-934D-8BB8B09719D1}" type="slidenum">
              <a:rPr lang="en-CA" smtClean="0"/>
              <a:t>2</a:t>
            </a:fld>
            <a:endParaRPr lang="en-CA"/>
          </a:p>
        </p:txBody>
      </p:sp>
    </p:spTree>
    <p:extLst>
      <p:ext uri="{BB962C8B-B14F-4D97-AF65-F5344CB8AC3E}">
        <p14:creationId xmlns:p14="http://schemas.microsoft.com/office/powerpoint/2010/main" val="7400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9C35FB-CD92-4583-934D-8BB8B09719D1}" type="slidenum">
              <a:rPr lang="en-CA" smtClean="0"/>
              <a:t>4</a:t>
            </a:fld>
            <a:endParaRPr lang="en-CA"/>
          </a:p>
        </p:txBody>
      </p:sp>
    </p:spTree>
    <p:extLst>
      <p:ext uri="{BB962C8B-B14F-4D97-AF65-F5344CB8AC3E}">
        <p14:creationId xmlns:p14="http://schemas.microsoft.com/office/powerpoint/2010/main" val="374862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5258-85FD-444F-BC09-D9FCA4FEB0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B3C3658-2EA9-40C4-BFF5-89D2DA48F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18A5DF0-DB2C-4C27-9A96-C1217693C288}"/>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79C0CE2-5453-4C31-AA72-E92429C733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473659-AEE0-4749-B933-162B651BC2D8}"/>
              </a:ext>
            </a:extLst>
          </p:cNvPr>
          <p:cNvSpPr>
            <a:spLocks noGrp="1"/>
          </p:cNvSpPr>
          <p:nvPr>
            <p:ph type="sldNum" sz="quarter" idx="12"/>
          </p:nvPr>
        </p:nvSpPr>
        <p:spPr/>
        <p:txBody>
          <a:bodyPr/>
          <a:lstStyle/>
          <a:p>
            <a:fld id="{1CBBA5CA-0F80-4DEE-8D30-7E28B4C35E27}" type="slidenum">
              <a:rPr lang="en-CA" smtClean="0"/>
              <a:t>‹#›</a:t>
            </a:fld>
            <a:endParaRPr lang="en-CA"/>
          </a:p>
        </p:txBody>
      </p:sp>
    </p:spTree>
    <p:extLst>
      <p:ext uri="{BB962C8B-B14F-4D97-AF65-F5344CB8AC3E}">
        <p14:creationId xmlns:p14="http://schemas.microsoft.com/office/powerpoint/2010/main" val="298936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A7F49-4E7A-4981-A999-F135CD00DD4D}" type="datetime1">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236835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DD40E-8FF8-4909-887E-D6FBFC0B9D7F}" type="datetime1">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59974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60274-DA95-4D2D-AF1A-E69F49295C78}" type="datetime1">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401420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535D-0179-4D01-9EAC-340D7BE1ADB7}" type="datetime1">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4565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027577"/>
            <a:ext cx="12188825" cy="684088"/>
          </a:xfrm>
          <a:prstGeom prst="rect">
            <a:avLst/>
          </a:prstGeom>
          <a:solidFill>
            <a:srgbClr val="C00000"/>
          </a:solidFill>
          <a:ln>
            <a:noFill/>
          </a:ln>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499667" y="6180198"/>
            <a:ext cx="1312025" cy="365125"/>
          </a:xfrm>
        </p:spPr>
        <p:txBody>
          <a:bodyPr/>
          <a:lstStyle/>
          <a:p>
            <a:fld id="{4FAB73BC-B049-4115-A692-8D63A059BFB8}" type="slidenum">
              <a:rPr lang="en-US" dirty="0"/>
              <a:t>‹#›</a:t>
            </a:fld>
            <a:endParaRPr lang="en-US" dirty="0"/>
          </a:p>
        </p:txBody>
      </p:sp>
      <p:sp>
        <p:nvSpPr>
          <p:cNvPr id="11" name="Rectangle 10">
            <a:extLst>
              <a:ext uri="{FF2B5EF4-FFF2-40B4-BE49-F238E27FC236}">
                <a16:creationId xmlns:a16="http://schemas.microsoft.com/office/drawing/2014/main" id="{EC2C924C-8293-41D9-99A4-C80C944711EE}"/>
              </a:ext>
            </a:extLst>
          </p:cNvPr>
          <p:cNvSpPr/>
          <p:nvPr userDrawn="1"/>
        </p:nvSpPr>
        <p:spPr>
          <a:xfrm>
            <a:off x="3175" y="6711664"/>
            <a:ext cx="12188825" cy="151825"/>
          </a:xfrm>
          <a:prstGeom prst="rect">
            <a:avLst/>
          </a:prstGeom>
          <a:solidFill>
            <a:srgbClr val="FFC000"/>
          </a:solidFill>
          <a:ln>
            <a:noFill/>
          </a:ln>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sp>
      <p:pic>
        <p:nvPicPr>
          <p:cNvPr id="18" name="Picture 17" descr="A drawing of a cartoon character&#10;&#10;Description automatically generated">
            <a:extLst>
              <a:ext uri="{FF2B5EF4-FFF2-40B4-BE49-F238E27FC236}">
                <a16:creationId xmlns:a16="http://schemas.microsoft.com/office/drawing/2014/main" id="{893B2A0F-98B9-486A-9AA3-CA279932E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848" y="6135748"/>
            <a:ext cx="607517" cy="460188"/>
          </a:xfrm>
          <a:prstGeom prst="rect">
            <a:avLst/>
          </a:prstGeom>
        </p:spPr>
      </p:pic>
    </p:spTree>
    <p:extLst>
      <p:ext uri="{BB962C8B-B14F-4D97-AF65-F5344CB8AC3E}">
        <p14:creationId xmlns:p14="http://schemas.microsoft.com/office/powerpoint/2010/main" val="346400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883" y="184251"/>
            <a:ext cx="8077716" cy="1470025"/>
          </a:xfrm>
        </p:spPr>
        <p:txBody>
          <a:bodyPr/>
          <a:lstStyle>
            <a:lvl1pPr>
              <a:defRPr b="1" i="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199882" y="1849311"/>
            <a:ext cx="8077716" cy="589671"/>
          </a:xfrm>
        </p:spPr>
        <p:txBody>
          <a:bodyPr>
            <a:normAutofit/>
          </a:bodyPr>
          <a:lstStyle>
            <a:lvl1pPr marL="0" indent="0" algn="ctr">
              <a:buNone/>
              <a:defRPr sz="2400" b="1"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282626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96B7C-EB35-4FF9-AE3D-3D6A6E09A40F}" type="datetime1">
              <a:rPr lang="en-US" smtClean="0"/>
              <a:t>6/5/2023</a:t>
            </a:fld>
            <a:endParaRPr lang="en-US" dirty="0"/>
          </a:p>
        </p:txBody>
      </p:sp>
      <p:sp>
        <p:nvSpPr>
          <p:cNvPr id="5" name="Footer Placeholder 4"/>
          <p:cNvSpPr>
            <a:spLocks noGrp="1"/>
          </p:cNvSpPr>
          <p:nvPr>
            <p:ph type="ftr" sz="quarter" idx="11"/>
          </p:nvPr>
        </p:nvSpPr>
        <p:spPr>
          <a:xfrm>
            <a:off x="3838221" y="6308726"/>
            <a:ext cx="5159023" cy="365125"/>
          </a:xfrm>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260561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5ACB1-169C-439D-8A2B-DEE7351FFDA3}" type="datetime1">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71596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70C71-03D8-4D15-9412-A3D86B828C01}" type="datetime1">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04626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D4906-A98E-4CEA-9AAD-649311F6EEC3}" type="datetime1">
              <a:rPr lang="en-US" smtClean="0"/>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93807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A7F4D-B5AC-486A-A5E1-C0CEC50EA382}" type="datetime1">
              <a:rPr lang="en-US" smtClean="0"/>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1357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74455-EEA9-482A-948E-27A7908E245E}" type="datetime1">
              <a:rPr lang="en-US" smtClean="0"/>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522993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86"/>
            <a:ext cx="12192000" cy="1845248"/>
          </a:xfrm>
          <a:prstGeom prst="rect">
            <a:avLst/>
          </a:prstGeom>
          <a:solidFill>
            <a:srgbClr val="C00000"/>
          </a:solidFill>
          <a:ln>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840916"/>
            <a:ext cx="12192001" cy="365121"/>
          </a:xfrm>
          <a:prstGeom prst="rect">
            <a:avLst/>
          </a:prstGeom>
          <a:solidFill>
            <a:srgbClr val="FFC000"/>
          </a:solidFill>
          <a:ln>
            <a:noFill/>
          </a:ln>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97731"/>
            <a:ext cx="7225626" cy="1450757"/>
          </a:xfrm>
          <a:prstGeom prst="rect">
            <a:avLst/>
          </a:prstGeom>
        </p:spPr>
        <p:txBody>
          <a:bodyPr vert="horz" lIns="91440" tIns="45720" rIns="91440" bIns="45720" rtlCol="0" anchor="b">
            <a:normAutofit/>
          </a:bodyPr>
          <a:lstStyle/>
          <a:p>
            <a:r>
              <a:rPr lang="en-US" dirty="0"/>
              <a:t>Hockey Northwestern Ontario</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ADC61E-C78B-42D8-BDA0-2BC6AD99CBCB}"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drawing of a cartoon character&#10;&#10;Description automatically generated">
            <a:extLst>
              <a:ext uri="{FF2B5EF4-FFF2-40B4-BE49-F238E27FC236}">
                <a16:creationId xmlns:a16="http://schemas.microsoft.com/office/drawing/2014/main" id="{DA0DE224-3461-4363-9C6E-F1089DF512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3280" y="2589306"/>
            <a:ext cx="4603643" cy="3487209"/>
          </a:xfrm>
          <a:prstGeom prst="rect">
            <a:avLst/>
          </a:prstGeom>
        </p:spPr>
      </p:pic>
    </p:spTree>
    <p:extLst>
      <p:ext uri="{BB962C8B-B14F-4D97-AF65-F5344CB8AC3E}">
        <p14:creationId xmlns:p14="http://schemas.microsoft.com/office/powerpoint/2010/main" val="3316612009"/>
      </p:ext>
    </p:extLst>
  </p:cSld>
  <p:clrMap bg1="lt1" tx1="dk1" bg2="lt2" tx2="dk2" accent1="accent1" accent2="accent2" accent3="accent3" accent4="accent4" accent5="accent5" accent6="accent6" hlink="hlink" folHlink="folHlink"/>
  <p:sldLayoutIdLst>
    <p:sldLayoutId id="2147483689" r:id="rId1"/>
    <p:sldLayoutId id="2147483685" r:id="rId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93409" y="6273881"/>
            <a:ext cx="1760991" cy="365125"/>
          </a:xfrm>
          <a:prstGeom prst="rect">
            <a:avLst/>
          </a:prstGeom>
        </p:spPr>
        <p:txBody>
          <a:bodyPr vert="horz" lIns="91440" tIns="45720" rIns="91440" bIns="45720" rtlCol="0" anchor="ctr"/>
          <a:lstStyle>
            <a:lvl1pPr algn="l">
              <a:defRPr sz="1200">
                <a:solidFill>
                  <a:srgbClr val="FFFFFF"/>
                </a:solidFill>
              </a:defRPr>
            </a:lvl1pPr>
          </a:lstStyle>
          <a:p>
            <a:fld id="{BD982C95-F6CD-4CA0-A3CA-2B208229BFB6}" type="datetime1">
              <a:rPr lang="en-US" smtClean="0"/>
              <a:t>6/5/2023</a:t>
            </a:fld>
            <a:endParaRPr lang="en-US" dirty="0"/>
          </a:p>
        </p:txBody>
      </p:sp>
      <p:sp>
        <p:nvSpPr>
          <p:cNvPr id="5" name="Footer Placeholder 4"/>
          <p:cNvSpPr>
            <a:spLocks noGrp="1"/>
          </p:cNvSpPr>
          <p:nvPr>
            <p:ph type="ftr" sz="quarter" idx="3"/>
          </p:nvPr>
        </p:nvSpPr>
        <p:spPr>
          <a:xfrm>
            <a:off x="4165600" y="6273881"/>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273881"/>
            <a:ext cx="2844800" cy="365125"/>
          </a:xfrm>
          <a:prstGeom prst="rect">
            <a:avLst/>
          </a:prstGeom>
        </p:spPr>
        <p:txBody>
          <a:bodyPr vert="horz" lIns="91440" tIns="45720" rIns="91440" bIns="45720" rtlCol="0" anchor="ctr"/>
          <a:lstStyle>
            <a:lvl1pPr algn="r">
              <a:defRPr sz="1200">
                <a:solidFill>
                  <a:srgbClr val="FFFFFF"/>
                </a:solidFill>
              </a:defRPr>
            </a:lvl1pPr>
          </a:lstStyle>
          <a:p>
            <a:fld id="{19161D91-2FC6-9D4F-8BC8-FBB0F2F50DCC}" type="slidenum">
              <a:rPr lang="en-US" smtClean="0"/>
              <a:pPr/>
              <a:t>‹#›</a:t>
            </a:fld>
            <a:endParaRPr lang="en-US" dirty="0"/>
          </a:p>
        </p:txBody>
      </p:sp>
    </p:spTree>
    <p:extLst>
      <p:ext uri="{BB962C8B-B14F-4D97-AF65-F5344CB8AC3E}">
        <p14:creationId xmlns:p14="http://schemas.microsoft.com/office/powerpoint/2010/main" val="20046847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ctr" defTabSz="457200" rtl="0" eaLnBrk="1" latinLnBrk="0" hangingPunct="1">
        <a:spcBef>
          <a:spcPct val="0"/>
        </a:spcBef>
        <a:buNone/>
        <a:defRPr sz="4400" b="1" i="0" kern="1200">
          <a:solidFill>
            <a:srgbClr val="E3020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99F4-9201-4BCE-88D9-C84D4AB695F7}"/>
              </a:ext>
            </a:extLst>
          </p:cNvPr>
          <p:cNvSpPr>
            <a:spLocks noGrp="1"/>
          </p:cNvSpPr>
          <p:nvPr>
            <p:ph type="ctrTitle"/>
          </p:nvPr>
        </p:nvSpPr>
        <p:spPr>
          <a:xfrm>
            <a:off x="522514" y="499188"/>
            <a:ext cx="10300996" cy="1101012"/>
          </a:xfrm>
        </p:spPr>
        <p:txBody>
          <a:bodyPr>
            <a:normAutofit/>
          </a:bodyPr>
          <a:lstStyle/>
          <a:p>
            <a:r>
              <a:rPr lang="en-CA" dirty="0">
                <a:solidFill>
                  <a:schemeClr val="bg1"/>
                </a:solidFill>
                <a:latin typeface="Berlin Sans FB" panose="020E0602020502020306" pitchFamily="34" charset="0"/>
              </a:rPr>
              <a:t>Strategic Plan - 2019-2023</a:t>
            </a:r>
          </a:p>
        </p:txBody>
      </p:sp>
      <p:sp>
        <p:nvSpPr>
          <p:cNvPr id="5" name="Slide Number Placeholder 4">
            <a:extLst>
              <a:ext uri="{FF2B5EF4-FFF2-40B4-BE49-F238E27FC236}">
                <a16:creationId xmlns:a16="http://schemas.microsoft.com/office/drawing/2014/main" id="{03B07956-E990-4ADB-95FE-D1B801DA2E37}"/>
              </a:ext>
            </a:extLst>
          </p:cNvPr>
          <p:cNvSpPr>
            <a:spLocks noGrp="1"/>
          </p:cNvSpPr>
          <p:nvPr>
            <p:ph type="sldNum" sz="quarter" idx="12"/>
          </p:nvPr>
        </p:nvSpPr>
        <p:spPr/>
        <p:txBody>
          <a:bodyPr/>
          <a:lstStyle/>
          <a:p>
            <a:fld id="{1CBBA5CA-0F80-4DEE-8D30-7E28B4C35E27}" type="slidenum">
              <a:rPr lang="en-CA" smtClean="0"/>
              <a:t>1</a:t>
            </a:fld>
            <a:endParaRPr lang="en-CA"/>
          </a:p>
        </p:txBody>
      </p:sp>
      <p:sp>
        <p:nvSpPr>
          <p:cNvPr id="3" name="Right Brace 2">
            <a:extLst>
              <a:ext uri="{FF2B5EF4-FFF2-40B4-BE49-F238E27FC236}">
                <a16:creationId xmlns:a16="http://schemas.microsoft.com/office/drawing/2014/main" id="{0A8E6584-6229-400A-9B6C-1EDFC76E9BCD}"/>
              </a:ext>
            </a:extLst>
          </p:cNvPr>
          <p:cNvSpPr/>
          <p:nvPr/>
        </p:nvSpPr>
        <p:spPr>
          <a:xfrm>
            <a:off x="13140965" y="999241"/>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66864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Threats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600" b="1" i="1" dirty="0"/>
              <a:t>Declining Participation: </a:t>
            </a:r>
            <a:r>
              <a:rPr lang="en-US" sz="1600" i="1" dirty="0"/>
              <a:t>Costs (Financial Fatigue), Safety Issues, Time Commitment do not match with modern family values, job instability. </a:t>
            </a:r>
          </a:p>
          <a:p>
            <a:pPr>
              <a:lnSpc>
                <a:spcPct val="120000"/>
              </a:lnSpc>
            </a:pPr>
            <a:r>
              <a:rPr lang="en-US" sz="1600" b="1" i="1" dirty="0"/>
              <a:t>Declining Volunteerism: </a:t>
            </a:r>
            <a:r>
              <a:rPr lang="en-US" sz="1600" i="1" dirty="0"/>
              <a:t>Volunteer rates in hockey are declining as there is a generational shift that sees millennials volunteering their time for causes that affiliate more with a social issue they care about. Lack of succession plan for Member Executives. </a:t>
            </a:r>
          </a:p>
          <a:p>
            <a:pPr>
              <a:lnSpc>
                <a:spcPct val="120000"/>
              </a:lnSpc>
            </a:pPr>
            <a:r>
              <a:rPr lang="en-US" sz="1600" b="1" i="1" dirty="0"/>
              <a:t>Competition: </a:t>
            </a:r>
            <a:r>
              <a:rPr lang="en-US" sz="1600" i="1" dirty="0"/>
              <a:t>Entrepreneurial programs can have a negative impact on the Long-Term Player Development Model by causing player burnout or having contradicting methodologies. Growing participant rates in other sports – Hockey has fallen behind Soccer and Swimming in terms of participants and has fallen behind Basketball in immigration youth participation.  </a:t>
            </a:r>
          </a:p>
          <a:p>
            <a:pPr>
              <a:lnSpc>
                <a:spcPct val="120000"/>
              </a:lnSpc>
            </a:pPr>
            <a:r>
              <a:rPr lang="en-US" sz="1600" b="1" i="1" dirty="0"/>
              <a:t>Strategic Alignment: </a:t>
            </a:r>
            <a:r>
              <a:rPr lang="en-US" sz="1600" i="1" dirty="0"/>
              <a:t>Lack of strategic alignment with membership and the branch due to differing priorities, lack of resources and/or capacity, and relationship barriers.  </a:t>
            </a:r>
            <a:endParaRPr lang="en-US" sz="1600" b="1" i="1" dirty="0"/>
          </a:p>
          <a:p>
            <a:pPr>
              <a:lnSpc>
                <a:spcPct val="120000"/>
              </a:lnSpc>
            </a:pPr>
            <a:endParaRPr lang="en-US" sz="1400" b="1" i="1" dirty="0"/>
          </a:p>
          <a:p>
            <a:pPr>
              <a:lnSpc>
                <a:spcPct val="120000"/>
              </a:lnSpc>
            </a:pP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Threats:</a:t>
            </a:r>
          </a:p>
        </p:txBody>
      </p:sp>
      <p:sp>
        <p:nvSpPr>
          <p:cNvPr id="3" name="Slide Number Placeholder 2">
            <a:extLst>
              <a:ext uri="{FF2B5EF4-FFF2-40B4-BE49-F238E27FC236}">
                <a16:creationId xmlns:a16="http://schemas.microsoft.com/office/drawing/2014/main" id="{2A4CA838-03E9-47E2-8FB9-F2CBB57E11E6}"/>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65226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5. Strategic Objectives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lnSpc>
                <a:spcPct val="120000"/>
              </a:lnSpc>
              <a:buFont typeface="+mj-lt"/>
              <a:buAutoNum type="romanUcPeriod"/>
            </a:pPr>
            <a:r>
              <a:rPr lang="en-US" sz="1800" b="1" i="1" dirty="0"/>
              <a:t>Grow the game through Recruitment and Retention. </a:t>
            </a:r>
          </a:p>
          <a:p>
            <a:pPr marL="400050" indent="-400050">
              <a:lnSpc>
                <a:spcPct val="120000"/>
              </a:lnSpc>
              <a:buFont typeface="+mj-lt"/>
              <a:buAutoNum type="romanUcPeriod"/>
            </a:pPr>
            <a:r>
              <a:rPr lang="en-US" sz="1800" b="1" i="1" dirty="0"/>
              <a:t>Organizational Effectiveness – </a:t>
            </a:r>
            <a:r>
              <a:rPr lang="en-US" sz="1800" i="1" dirty="0"/>
              <a:t>Build a high-performance Organization to support our strategies through governance, succession planning, and membership engagement.  </a:t>
            </a:r>
          </a:p>
          <a:p>
            <a:pPr marL="400050" indent="-400050">
              <a:lnSpc>
                <a:spcPct val="120000"/>
              </a:lnSpc>
              <a:buFont typeface="+mj-lt"/>
              <a:buAutoNum type="romanUcPeriod"/>
            </a:pPr>
            <a:r>
              <a:rPr lang="en-US" sz="1800" b="1" i="1" dirty="0"/>
              <a:t>Development – </a:t>
            </a:r>
            <a:r>
              <a:rPr lang="en-US" sz="1800" i="1" dirty="0"/>
              <a:t>Deliver gold standard programs to help participants reach their maximum potential. </a:t>
            </a:r>
          </a:p>
          <a:p>
            <a:pPr marL="400050" indent="-400050">
              <a:lnSpc>
                <a:spcPct val="120000"/>
              </a:lnSpc>
              <a:buFont typeface="+mj-lt"/>
              <a:buAutoNum type="romanUcPeriod"/>
            </a:pPr>
            <a:r>
              <a:rPr lang="en-US" sz="1800" b="1" i="1" dirty="0"/>
              <a:t>Organizational Sustainability – </a:t>
            </a:r>
            <a:r>
              <a:rPr lang="en-US" sz="1800" i="1" dirty="0"/>
              <a:t>Develop comprehensive strategies in increasing Financial Stability and strengthening the HNO Brand.</a:t>
            </a:r>
          </a:p>
          <a:p>
            <a:pPr>
              <a:lnSpc>
                <a:spcPct val="120000"/>
              </a:lnSpc>
            </a:pP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478185" y="1022116"/>
            <a:ext cx="8602090" cy="412018"/>
          </a:xfrm>
          <a:prstGeom prst="rect">
            <a:avLst/>
          </a:prstGeom>
          <a:solidFill>
            <a:schemeClr val="bg1"/>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2400" b="1" i="1" dirty="0"/>
              <a:t>“What We Are Trying To Achieve!”</a:t>
            </a:r>
          </a:p>
        </p:txBody>
      </p:sp>
      <p:sp>
        <p:nvSpPr>
          <p:cNvPr id="3" name="Slide Number Placeholder 2">
            <a:extLst>
              <a:ext uri="{FF2B5EF4-FFF2-40B4-BE49-F238E27FC236}">
                <a16:creationId xmlns:a16="http://schemas.microsoft.com/office/drawing/2014/main" id="{169743AC-DE0F-4279-83CA-2953B5C23087}"/>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39307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12</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769612157"/>
              </p:ext>
            </p:extLst>
          </p:nvPr>
        </p:nvGraphicFramePr>
        <p:xfrm>
          <a:off x="0" y="758953"/>
          <a:ext cx="12192000" cy="5574850"/>
        </p:xfrm>
        <a:graphic>
          <a:graphicData uri="http://schemas.openxmlformats.org/drawingml/2006/table">
            <a:tbl>
              <a:tblPr firstRow="1" bandRow="1">
                <a:tableStyleId>{5C22544A-7EE6-4342-B048-85BDC9FD1C3A}</a:tableStyleId>
              </a:tblPr>
              <a:tblGrid>
                <a:gridCol w="6464060">
                  <a:extLst>
                    <a:ext uri="{9D8B030D-6E8A-4147-A177-3AD203B41FA5}">
                      <a16:colId xmlns:a16="http://schemas.microsoft.com/office/drawing/2014/main" val="1036609746"/>
                    </a:ext>
                  </a:extLst>
                </a:gridCol>
                <a:gridCol w="5727940">
                  <a:extLst>
                    <a:ext uri="{9D8B030D-6E8A-4147-A177-3AD203B41FA5}">
                      <a16:colId xmlns:a16="http://schemas.microsoft.com/office/drawing/2014/main" val="1408130163"/>
                    </a:ext>
                  </a:extLst>
                </a:gridCol>
              </a:tblGrid>
              <a:tr h="396834">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(By 2023)</a:t>
                      </a:r>
                      <a:endParaRPr lang="en-US" sz="1100" dirty="0"/>
                    </a:p>
                  </a:txBody>
                  <a:tcPr>
                    <a:solidFill>
                      <a:schemeClr val="tx1"/>
                    </a:solidFill>
                  </a:tcPr>
                </a:tc>
                <a:extLst>
                  <a:ext uri="{0D108BD9-81ED-4DB2-BD59-A6C34878D82A}">
                    <a16:rowId xmlns:a16="http://schemas.microsoft.com/office/drawing/2014/main" val="2609596090"/>
                  </a:ext>
                </a:extLst>
              </a:tr>
              <a:tr h="107749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Reposition HNO’s marketing strategy to appeal to potential registrants that may not have any affinity to hockey. </a:t>
                      </a:r>
                    </a:p>
                  </a:txBody>
                  <a:tcPr>
                    <a:solidFill>
                      <a:schemeClr val="bg1">
                        <a:lumMod val="85000"/>
                      </a:schemeClr>
                    </a:solidFill>
                  </a:tcPr>
                </a:tc>
                <a:tc>
                  <a:txBody>
                    <a:bodyPr/>
                    <a:lstStyle/>
                    <a:p>
                      <a:pPr marL="228600" indent="-228600">
                        <a:buAutoNum type="arabicPeriod"/>
                      </a:pPr>
                      <a:r>
                        <a:rPr lang="en-US" sz="1100" baseline="0" dirty="0">
                          <a:solidFill>
                            <a:schemeClr val="tx1"/>
                          </a:solidFill>
                        </a:rPr>
                        <a:t>Post 5 news stories of hockey within HNO on media platforms that shows hockey is more than just a game and would appeal to everyone even if they don’t have any attachment to the game of hockey. </a:t>
                      </a:r>
                    </a:p>
                    <a:p>
                      <a:pPr marL="228600" indent="-228600">
                        <a:buAutoNum type="arabicPeriod"/>
                      </a:pPr>
                      <a:r>
                        <a:rPr lang="en-US" sz="1100" baseline="0" dirty="0">
                          <a:solidFill>
                            <a:schemeClr val="tx1"/>
                          </a:solidFill>
                        </a:rPr>
                        <a:t>Post a total of 15 news stories of hockey outside of HNO that shows hockey is more than just a game and would appeal to everyone even if they don’t have any attachment to the game of hockey. </a:t>
                      </a:r>
                    </a:p>
                  </a:txBody>
                  <a:tcPr>
                    <a:solidFill>
                      <a:schemeClr val="bg1">
                        <a:lumMod val="85000"/>
                      </a:schemeClr>
                    </a:solidFill>
                  </a:tcPr>
                </a:tc>
                <a:extLst>
                  <a:ext uri="{0D108BD9-81ED-4DB2-BD59-A6C34878D82A}">
                    <a16:rowId xmlns:a16="http://schemas.microsoft.com/office/drawing/2014/main" val="3193107271"/>
                  </a:ext>
                </a:extLst>
              </a:tr>
              <a:tr h="994805">
                <a:tc>
                  <a:txBody>
                    <a:bodyPr/>
                    <a:lstStyle/>
                    <a:p>
                      <a:pPr marL="342900" indent="-342900">
                        <a:buFont typeface="+mj-lt"/>
                        <a:buAutoNum type="arabicPeriod" startAt="2"/>
                      </a:pPr>
                      <a:r>
                        <a:rPr lang="en-US" sz="1100" b="0" dirty="0">
                          <a:solidFill>
                            <a:schemeClr val="tx1"/>
                          </a:solidFill>
                        </a:rPr>
                        <a:t>Create and implement a retention strategy to keep participants/volunteers in Minor Hockey. </a:t>
                      </a:r>
                    </a:p>
                  </a:txBody>
                  <a:tcPr/>
                </a:tc>
                <a:tc>
                  <a:txBody>
                    <a:bodyPr/>
                    <a:lstStyle/>
                    <a:p>
                      <a:pPr marL="228600" indent="-228600">
                        <a:buAutoNum type="arabicPeriod"/>
                      </a:pPr>
                      <a:r>
                        <a:rPr lang="en-US" sz="1100" b="0" i="0" baseline="0" dirty="0">
                          <a:solidFill>
                            <a:schemeClr val="tx1"/>
                          </a:solidFill>
                        </a:rPr>
                        <a:t>Meet the established retention rate target for participants.</a:t>
                      </a:r>
                    </a:p>
                    <a:p>
                      <a:pPr marL="228600" indent="-228600">
                        <a:buAutoNum type="arabicPeriod"/>
                      </a:pPr>
                      <a:r>
                        <a:rPr lang="en-US" sz="1100" b="0" i="0" baseline="0" dirty="0">
                          <a:solidFill>
                            <a:schemeClr val="tx1"/>
                          </a:solidFill>
                        </a:rPr>
                        <a:t>Meet the established retention rate target for officials.</a:t>
                      </a:r>
                    </a:p>
                  </a:txBody>
                  <a:tcPr/>
                </a:tc>
                <a:extLst>
                  <a:ext uri="{0D108BD9-81ED-4DB2-BD59-A6C34878D82A}">
                    <a16:rowId xmlns:a16="http://schemas.microsoft.com/office/drawing/2014/main" val="2474560261"/>
                  </a:ext>
                </a:extLst>
              </a:tr>
              <a:tr h="636023">
                <a:tc>
                  <a:txBody>
                    <a:bodyPr/>
                    <a:lstStyle/>
                    <a:p>
                      <a:pPr marL="342900" indent="-342900">
                        <a:buFont typeface="+mj-lt"/>
                        <a:buAutoNum type="arabicPeriod" startAt="3"/>
                      </a:pPr>
                      <a:r>
                        <a:rPr lang="en-US" sz="1100" b="0" dirty="0">
                          <a:solidFill>
                            <a:schemeClr val="tx1"/>
                          </a:solidFill>
                        </a:rPr>
                        <a:t>Create and implement a recruitment strategy to grow participants/volunteers in Minor Hockey. </a:t>
                      </a:r>
                    </a:p>
                  </a:txBody>
                  <a:tcPr>
                    <a:solidFill>
                      <a:schemeClr val="bg1">
                        <a:lumMod val="8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Increase player participants by 2% from base number of participants. (Increase of 90 Participants).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Meet the desired number of officials in each zone/MHA.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4248106789"/>
                  </a:ext>
                </a:extLst>
              </a:tr>
              <a:tr h="912876">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100" b="0" i="0" kern="1200" dirty="0">
                          <a:solidFill>
                            <a:schemeClr val="tx1"/>
                          </a:solidFill>
                          <a:latin typeface="+mn-lt"/>
                          <a:ea typeface="+mn-ea"/>
                          <a:cs typeface="+mn-cs"/>
                        </a:rPr>
                        <a:t>Focus on </a:t>
                      </a:r>
                      <a:r>
                        <a:rPr lang="en-US" sz="1100" b="0" dirty="0">
                          <a:solidFill>
                            <a:schemeClr val="tx1"/>
                          </a:solidFill>
                        </a:rPr>
                        <a:t>new markets where participation rate is non-existent or minimal within HNO. </a:t>
                      </a:r>
                      <a:endParaRPr lang="en-US" sz="1100" b="0" i="0" kern="1200" dirty="0">
                        <a:solidFill>
                          <a:schemeClr val="tx1"/>
                        </a:solidFill>
                        <a:latin typeface="+mn-lt"/>
                        <a:ea typeface="+mn-ea"/>
                        <a:cs typeface="+mn-cs"/>
                      </a:endParaRP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Revive the </a:t>
                      </a:r>
                      <a:r>
                        <a:rPr lang="en-US" sz="1100" baseline="0" dirty="0" err="1">
                          <a:solidFill>
                            <a:schemeClr val="tx1"/>
                          </a:solidFill>
                        </a:rPr>
                        <a:t>Shibogama</a:t>
                      </a:r>
                      <a:r>
                        <a:rPr lang="en-US" sz="1100" baseline="0" dirty="0">
                          <a:solidFill>
                            <a:schemeClr val="tx1"/>
                          </a:solidFill>
                        </a:rPr>
                        <a:t> Minor Hockey Association comprised of remote northern communities in Northwestern Ontario.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Establish </a:t>
                      </a:r>
                      <a:r>
                        <a:rPr lang="en-US" sz="1100" baseline="0" dirty="0" err="1">
                          <a:solidFill>
                            <a:schemeClr val="tx1"/>
                          </a:solidFill>
                        </a:rPr>
                        <a:t>Pikangikum</a:t>
                      </a:r>
                      <a:r>
                        <a:rPr lang="en-US" sz="1100" baseline="0" dirty="0">
                          <a:solidFill>
                            <a:schemeClr val="tx1"/>
                          </a:solidFill>
                        </a:rPr>
                        <a:t> First Nation as its own Minor Hockey Association.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Recruit at least 1 non-sanctioned program within our geographical boundaries.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100" baseline="0" dirty="0">
                        <a:solidFill>
                          <a:schemeClr val="tx1"/>
                        </a:solidFill>
                      </a:endParaRPr>
                    </a:p>
                    <a:p>
                      <a:endParaRPr lang="en-US" sz="1100" i="0" dirty="0">
                        <a:solidFill>
                          <a:schemeClr val="tx1"/>
                        </a:solidFill>
                      </a:endParaRPr>
                    </a:p>
                  </a:txBody>
                  <a:tcPr/>
                </a:tc>
                <a:extLst>
                  <a:ext uri="{0D108BD9-81ED-4DB2-BD59-A6C34878D82A}">
                    <a16:rowId xmlns:a16="http://schemas.microsoft.com/office/drawing/2014/main" val="3617206594"/>
                  </a:ext>
                </a:extLst>
              </a:tr>
              <a:tr h="1226651">
                <a:tc>
                  <a:txBody>
                    <a:bodyPr/>
                    <a:lstStyle/>
                    <a:p>
                      <a:pPr marL="342900" indent="-342900">
                        <a:buFont typeface="+mj-lt"/>
                        <a:buAutoNum type="arabicPeriod" startAt="5"/>
                      </a:pPr>
                      <a:endParaRPr lang="en-US" sz="1100" b="0" dirty="0">
                        <a:solidFill>
                          <a:schemeClr val="tx1"/>
                        </a:solidFill>
                      </a:endParaRPr>
                    </a:p>
                  </a:txBody>
                  <a:tcPr>
                    <a:solidFill>
                      <a:schemeClr val="bg1">
                        <a:lumMod val="85000"/>
                      </a:schemeClr>
                    </a:solidFill>
                  </a:tcPr>
                </a:tc>
                <a:tc>
                  <a:txBody>
                    <a:bodyPr/>
                    <a:lstStyle/>
                    <a:p>
                      <a:endParaRPr lang="en-US" sz="1100" dirty="0">
                        <a:solidFill>
                          <a:schemeClr val="tx1"/>
                        </a:solidFill>
                      </a:endParaRP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800" i="1" dirty="0"/>
              <a:t>Objective: I. Grow the Game Through Recruitment and Retention</a:t>
            </a:r>
            <a:endParaRPr lang="en-CA" sz="2800" dirty="0"/>
          </a:p>
        </p:txBody>
      </p:sp>
    </p:spTree>
    <p:extLst>
      <p:ext uri="{BB962C8B-B14F-4D97-AF65-F5344CB8AC3E}">
        <p14:creationId xmlns:p14="http://schemas.microsoft.com/office/powerpoint/2010/main" val="149986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59641884"/>
              </p:ext>
            </p:extLst>
          </p:nvPr>
        </p:nvGraphicFramePr>
        <p:xfrm>
          <a:off x="0" y="758952"/>
          <a:ext cx="12192000" cy="5258026"/>
        </p:xfrm>
        <a:graphic>
          <a:graphicData uri="http://schemas.openxmlformats.org/drawingml/2006/table">
            <a:tbl>
              <a:tblPr firstRow="1" bandRow="1">
                <a:tableStyleId>{5C22544A-7EE6-4342-B048-85BDC9FD1C3A}</a:tableStyleId>
              </a:tblPr>
              <a:tblGrid>
                <a:gridCol w="6474691">
                  <a:extLst>
                    <a:ext uri="{9D8B030D-6E8A-4147-A177-3AD203B41FA5}">
                      <a16:colId xmlns:a16="http://schemas.microsoft.com/office/drawing/2014/main" val="1036609746"/>
                    </a:ext>
                  </a:extLst>
                </a:gridCol>
                <a:gridCol w="5717309">
                  <a:extLst>
                    <a:ext uri="{9D8B030D-6E8A-4147-A177-3AD203B41FA5}">
                      <a16:colId xmlns:a16="http://schemas.microsoft.com/office/drawing/2014/main" val="1408130163"/>
                    </a:ext>
                  </a:extLst>
                </a:gridCol>
              </a:tblGrid>
              <a:tr h="426166">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(By 2023)</a:t>
                      </a:r>
                      <a:endParaRPr lang="en-US" sz="1100" dirty="0"/>
                    </a:p>
                  </a:txBody>
                  <a:tcPr>
                    <a:solidFill>
                      <a:schemeClr val="tx1"/>
                    </a:solidFill>
                  </a:tcPr>
                </a:tc>
                <a:extLst>
                  <a:ext uri="{0D108BD9-81ED-4DB2-BD59-A6C34878D82A}">
                    <a16:rowId xmlns:a16="http://schemas.microsoft.com/office/drawing/2014/main" val="2609596090"/>
                  </a:ext>
                </a:extLst>
              </a:tr>
              <a:tr h="751169">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 Create a succession plan for new MHA’s Executives within Hockey Northwestern Ontario. </a:t>
                      </a:r>
                    </a:p>
                  </a:txBody>
                  <a:tcPr>
                    <a:solidFill>
                      <a:schemeClr val="bg1">
                        <a:lumMod val="85000"/>
                      </a:schemeClr>
                    </a:solidFill>
                  </a:tcPr>
                </a:tc>
                <a:tc>
                  <a:txBody>
                    <a:bodyPr/>
                    <a:lstStyle/>
                    <a:p>
                      <a:pPr marL="228600" indent="-228600">
                        <a:buFont typeface="+mj-lt"/>
                        <a:buAutoNum type="arabicPeriod"/>
                      </a:pPr>
                      <a:r>
                        <a:rPr lang="en-US" sz="1100" baseline="0" dirty="0">
                          <a:solidFill>
                            <a:schemeClr val="tx1"/>
                          </a:solidFill>
                        </a:rPr>
                        <a:t>Training guides to be finalized by 2021/2022 for new MHA executives to help transitioning to new roles. </a:t>
                      </a:r>
                    </a:p>
                  </a:txBody>
                  <a:tcPr>
                    <a:solidFill>
                      <a:schemeClr val="bg1">
                        <a:lumMod val="85000"/>
                      </a:schemeClr>
                    </a:solidFill>
                  </a:tcPr>
                </a:tc>
                <a:extLst>
                  <a:ext uri="{0D108BD9-81ED-4DB2-BD59-A6C34878D82A}">
                    <a16:rowId xmlns:a16="http://schemas.microsoft.com/office/drawing/2014/main" val="3193107271"/>
                  </a:ext>
                </a:extLst>
              </a:tr>
              <a:tr h="1068335">
                <a:tc>
                  <a:txBody>
                    <a:bodyPr/>
                    <a:lstStyle/>
                    <a:p>
                      <a:pPr marL="342900" indent="-342900">
                        <a:buFont typeface="+mj-lt"/>
                        <a:buAutoNum type="arabicPeriod" startAt="2"/>
                      </a:pPr>
                      <a:r>
                        <a:rPr lang="en-US" sz="1100" b="0" dirty="0">
                          <a:solidFill>
                            <a:schemeClr val="tx1"/>
                          </a:solidFill>
                        </a:rPr>
                        <a:t>Strengthen HNO governance through drafting and reviewing policies. </a:t>
                      </a:r>
                    </a:p>
                  </a:txBody>
                  <a:tcPr/>
                </a:tc>
                <a:tc>
                  <a:txBody>
                    <a:bodyPr/>
                    <a:lstStyle/>
                    <a:p>
                      <a:pPr marL="228600" indent="-228600">
                        <a:buAutoNum type="arabicPeriod"/>
                      </a:pPr>
                      <a:r>
                        <a:rPr lang="en-US" sz="1100" b="0" i="0" baseline="0" dirty="0">
                          <a:solidFill>
                            <a:schemeClr val="tx1"/>
                          </a:solidFill>
                        </a:rPr>
                        <a:t>Sustaining 100% compliance with policies required by the Annual Sport Recognition Policy Compliance Checklist by the Ministry of Heritage, Sport, Tourism and Culture Industries.</a:t>
                      </a:r>
                    </a:p>
                    <a:p>
                      <a:pPr marL="228600" indent="-228600">
                        <a:buAutoNum type="arabicPeriod"/>
                      </a:pPr>
                      <a:r>
                        <a:rPr lang="en-US" sz="1100" b="0" i="0" baseline="0" dirty="0">
                          <a:solidFill>
                            <a:schemeClr val="tx1"/>
                          </a:solidFill>
                        </a:rPr>
                        <a:t>Analytics Tool to be established to track policy revision dates by April 2020. </a:t>
                      </a:r>
                    </a:p>
                    <a:p>
                      <a:pPr marL="228600" indent="-228600">
                        <a:buAutoNum type="arabicPeriod"/>
                      </a:pPr>
                      <a:r>
                        <a:rPr lang="en-US" sz="1100" b="0" i="0" baseline="0" dirty="0">
                          <a:solidFill>
                            <a:schemeClr val="tx1"/>
                          </a:solidFill>
                        </a:rPr>
                        <a:t>All policies to be reviewed and updated according to the frequency stated on each policy.</a:t>
                      </a:r>
                    </a:p>
                  </a:txBody>
                  <a:tcPr/>
                </a:tc>
                <a:extLst>
                  <a:ext uri="{0D108BD9-81ED-4DB2-BD59-A6C34878D82A}">
                    <a16:rowId xmlns:a16="http://schemas.microsoft.com/office/drawing/2014/main" val="2474560261"/>
                  </a:ext>
                </a:extLst>
              </a:tr>
              <a:tr h="683034">
                <a:tc>
                  <a:txBody>
                    <a:bodyPr/>
                    <a:lstStyle/>
                    <a:p>
                      <a:pPr marL="342900" indent="-342900">
                        <a:buFont typeface="+mj-lt"/>
                        <a:buAutoNum type="arabicPeriod" startAt="3"/>
                      </a:pPr>
                      <a:r>
                        <a:rPr lang="en-US" sz="1100" b="0" i="0" kern="1200" dirty="0">
                          <a:solidFill>
                            <a:schemeClr val="tx1"/>
                          </a:solidFill>
                          <a:latin typeface="+mn-lt"/>
                          <a:ea typeface="+mn-ea"/>
                          <a:cs typeface="+mn-cs"/>
                        </a:rPr>
                        <a:t>Increase Organizational Effectiveness through member engagement.</a:t>
                      </a:r>
                      <a:endParaRPr lang="en-US" sz="1100" b="0" dirty="0">
                        <a:solidFill>
                          <a:schemeClr val="tx1"/>
                        </a:solidFill>
                      </a:endParaRPr>
                    </a:p>
                  </a:txBody>
                  <a:tcPr>
                    <a:solidFill>
                      <a:schemeClr val="bg1">
                        <a:lumMod val="85000"/>
                      </a:schemeClr>
                    </a:solidFill>
                  </a:tcPr>
                </a:tc>
                <a:tc>
                  <a:txBody>
                    <a:bodyPr/>
                    <a:lstStyle/>
                    <a:p>
                      <a:pPr marL="228600" indent="-228600">
                        <a:buAutoNum type="arabicPeriod"/>
                      </a:pPr>
                      <a:r>
                        <a:rPr lang="en-US" sz="1100" i="0" dirty="0">
                          <a:solidFill>
                            <a:schemeClr val="tx1"/>
                          </a:solidFill>
                        </a:rPr>
                        <a:t>90% attendance rate at HNO Meetings (AGM, Fall Members Meeting) and Zone Meetings. </a:t>
                      </a:r>
                    </a:p>
                    <a:p>
                      <a:pPr marL="228600" indent="-228600">
                        <a:buAutoNum type="arabicPeriod"/>
                      </a:pPr>
                      <a:r>
                        <a:rPr lang="en-US" sz="1100" i="0" dirty="0">
                          <a:solidFill>
                            <a:schemeClr val="tx1"/>
                          </a:solidFill>
                        </a:rPr>
                        <a:t>Member Engagement Plan finalized by 2021/22.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4248106789"/>
                  </a:ext>
                </a:extLst>
              </a:tr>
              <a:tr h="875685">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100" b="0" dirty="0">
                          <a:solidFill>
                            <a:schemeClr val="tx1"/>
                          </a:solidFill>
                        </a:rPr>
                        <a:t>Focus on event hosting for HNO and regional events.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100" b="0" i="0" kern="1200" dirty="0">
                          <a:solidFill>
                            <a:schemeClr val="tx1"/>
                          </a:solidFill>
                          <a:latin typeface="+mn-lt"/>
                          <a:ea typeface="+mn-ea"/>
                          <a:cs typeface="+mn-cs"/>
                        </a:rPr>
                        <a:t> </a:t>
                      </a: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Establish event hosting guidelines prior to 2021/2022.</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Identify a minimum of 3 additional ways that adds value to the player experience at the HNO AA Tournament of Champions. </a:t>
                      </a:r>
                    </a:p>
                  </a:txBody>
                  <a:tcPr/>
                </a:tc>
                <a:extLst>
                  <a:ext uri="{0D108BD9-81ED-4DB2-BD59-A6C34878D82A}">
                    <a16:rowId xmlns:a16="http://schemas.microsoft.com/office/drawing/2014/main" val="3617206594"/>
                  </a:ext>
                </a:extLst>
              </a:tr>
              <a:tr h="1453637">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100" b="0" dirty="0">
                          <a:solidFill>
                            <a:schemeClr val="tx1"/>
                          </a:solidFill>
                        </a:rPr>
                        <a:t>Focus on internal effectiveness and efficiency of the Branch in relation to the strategic plan. </a:t>
                      </a:r>
                    </a:p>
                    <a:p>
                      <a:pPr marL="0" indent="0">
                        <a:buFont typeface="+mj-lt"/>
                        <a:buNone/>
                      </a:pPr>
                      <a:endParaRPr lang="en-US" sz="1100" b="0" dirty="0">
                        <a:solidFill>
                          <a:schemeClr val="tx1"/>
                        </a:solidFill>
                      </a:endParaRPr>
                    </a:p>
                  </a:txBody>
                  <a:tcPr>
                    <a:solidFill>
                      <a:schemeClr val="bg1">
                        <a:lumMod val="8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85% total success rate with measurable targets.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85% success rate with meeting milestones and critical path deadlines. </a:t>
                      </a:r>
                    </a:p>
                    <a:p>
                      <a:endParaRPr lang="en-US" sz="1100" dirty="0">
                        <a:solidFill>
                          <a:schemeClr val="tx1"/>
                        </a:solidFill>
                      </a:endParaRP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000" i="1" dirty="0"/>
              <a:t>Objective: II. Organizational Effectiveness – Build a high-performance Organization to support our strategies through governance, succession planning, and Member Engagement</a:t>
            </a:r>
            <a:endParaRPr lang="en-CA" sz="2000" dirty="0"/>
          </a:p>
        </p:txBody>
      </p:sp>
    </p:spTree>
    <p:extLst>
      <p:ext uri="{BB962C8B-B14F-4D97-AF65-F5344CB8AC3E}">
        <p14:creationId xmlns:p14="http://schemas.microsoft.com/office/powerpoint/2010/main" val="352101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14</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178023693"/>
              </p:ext>
            </p:extLst>
          </p:nvPr>
        </p:nvGraphicFramePr>
        <p:xfrm>
          <a:off x="0" y="700796"/>
          <a:ext cx="12192000" cy="5344974"/>
        </p:xfrm>
        <a:graphic>
          <a:graphicData uri="http://schemas.openxmlformats.org/drawingml/2006/table">
            <a:tbl>
              <a:tblPr firstRow="1" bandRow="1">
                <a:tableStyleId>{5C22544A-7EE6-4342-B048-85BDC9FD1C3A}</a:tableStyleId>
              </a:tblPr>
              <a:tblGrid>
                <a:gridCol w="6464060">
                  <a:extLst>
                    <a:ext uri="{9D8B030D-6E8A-4147-A177-3AD203B41FA5}">
                      <a16:colId xmlns:a16="http://schemas.microsoft.com/office/drawing/2014/main" val="1036609746"/>
                    </a:ext>
                  </a:extLst>
                </a:gridCol>
                <a:gridCol w="5727940">
                  <a:extLst>
                    <a:ext uri="{9D8B030D-6E8A-4147-A177-3AD203B41FA5}">
                      <a16:colId xmlns:a16="http://schemas.microsoft.com/office/drawing/2014/main" val="1408130163"/>
                    </a:ext>
                  </a:extLst>
                </a:gridCol>
              </a:tblGrid>
              <a:tr h="409009">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(By 2023)</a:t>
                      </a:r>
                      <a:endParaRPr lang="en-US" sz="1100" dirty="0"/>
                    </a:p>
                  </a:txBody>
                  <a:tcPr>
                    <a:solidFill>
                      <a:schemeClr val="tx1"/>
                    </a:solidFill>
                  </a:tcPr>
                </a:tc>
                <a:extLst>
                  <a:ext uri="{0D108BD9-81ED-4DB2-BD59-A6C34878D82A}">
                    <a16:rowId xmlns:a16="http://schemas.microsoft.com/office/drawing/2014/main" val="2609596090"/>
                  </a:ext>
                </a:extLst>
              </a:tr>
              <a:tr h="1082856">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Increase the perceived and actual value of the HNO U-15 camp. </a:t>
                      </a:r>
                    </a:p>
                  </a:txBody>
                  <a:tcPr>
                    <a:solidFill>
                      <a:schemeClr val="bg1">
                        <a:lumMod val="85000"/>
                      </a:schemeClr>
                    </a:solidFill>
                  </a:tcPr>
                </a:tc>
                <a:tc>
                  <a:txBody>
                    <a:bodyPr/>
                    <a:lstStyle/>
                    <a:p>
                      <a:pPr marL="228600" indent="-228600">
                        <a:buAutoNum type="arabicPeriod"/>
                      </a:pPr>
                      <a:r>
                        <a:rPr lang="en-US" sz="1100" baseline="0" dirty="0">
                          <a:solidFill>
                            <a:schemeClr val="tx1"/>
                          </a:solidFill>
                        </a:rPr>
                        <a:t>100% of U-16 Gold Cup player attendee’s from HNO attended the HNO U-15 camp. </a:t>
                      </a:r>
                    </a:p>
                    <a:p>
                      <a:pPr marL="228600" indent="-228600">
                        <a:buAutoNum type="arabicPeriod"/>
                      </a:pPr>
                      <a:r>
                        <a:rPr lang="en-US" sz="1100" baseline="0" dirty="0">
                          <a:solidFill>
                            <a:schemeClr val="tx1"/>
                          </a:solidFill>
                        </a:rPr>
                        <a:t>90% Satisfaction rate overall by attendee’s (parents and players) of the U-15 Camp. </a:t>
                      </a:r>
                    </a:p>
                    <a:p>
                      <a:pPr marL="228600" indent="-228600">
                        <a:buAutoNum type="arabicPeriod"/>
                      </a:pPr>
                      <a:r>
                        <a:rPr lang="en-US" sz="1100" baseline="0" dirty="0">
                          <a:solidFill>
                            <a:schemeClr val="tx1"/>
                          </a:solidFill>
                        </a:rPr>
                        <a:t>70+ Participants attend the U-15 Camp year/year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baseline="0" dirty="0">
                          <a:solidFill>
                            <a:schemeClr val="tx1"/>
                          </a:solidFill>
                        </a:rPr>
                        <a:t>Develop and Implement a strategy to incorporate the U-16 Gold Cup as a Coach Development Opportunity through the U-15 Camp by 2020/2021.  </a:t>
                      </a:r>
                      <a:endParaRPr lang="en-US" sz="1100" baseline="0" dirty="0">
                        <a:solidFill>
                          <a:schemeClr val="tx1"/>
                        </a:solidFill>
                      </a:endParaRPr>
                    </a:p>
                    <a:p>
                      <a:pPr marL="0" indent="0">
                        <a:buNone/>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3193107271"/>
                  </a:ext>
                </a:extLst>
              </a:tr>
              <a:tr h="102532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100" b="0" dirty="0">
                          <a:solidFill>
                            <a:schemeClr val="tx1"/>
                          </a:solidFill>
                        </a:rPr>
                        <a:t>Develop and Implement the Junior Coach Program. </a:t>
                      </a:r>
                    </a:p>
                    <a:p>
                      <a:pPr marL="342900" indent="-342900">
                        <a:buFont typeface="+mj-lt"/>
                        <a:buAutoNum type="arabicPeriod" startAt="2"/>
                      </a:pPr>
                      <a:endParaRPr lang="en-US" sz="1100" b="0" dirty="0">
                        <a:solidFill>
                          <a:schemeClr val="tx1"/>
                        </a:solidFill>
                      </a:endParaRP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A minimum of 50 junior coaches involved in the program.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At least 3 MHA’s adopt the Junior Coach Program.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3.    80% satisfaction rate with Junior Coaches involved in the program. </a:t>
                      </a:r>
                    </a:p>
                    <a:p>
                      <a:pPr marL="0" indent="0">
                        <a:buNone/>
                      </a:pPr>
                      <a:endParaRPr lang="en-US" sz="1100" b="0" i="0" baseline="0" dirty="0">
                        <a:solidFill>
                          <a:schemeClr val="tx1"/>
                        </a:solidFill>
                      </a:endParaRPr>
                    </a:p>
                  </a:txBody>
                  <a:tcPr/>
                </a:tc>
                <a:extLst>
                  <a:ext uri="{0D108BD9-81ED-4DB2-BD59-A6C34878D82A}">
                    <a16:rowId xmlns:a16="http://schemas.microsoft.com/office/drawing/2014/main" val="2474560261"/>
                  </a:ext>
                </a:extLst>
              </a:tr>
              <a:tr h="655535">
                <a:tc>
                  <a:txBody>
                    <a:bodyPr/>
                    <a:lstStyle/>
                    <a:p>
                      <a:pPr marL="0" indent="0">
                        <a:buFont typeface="+mj-lt"/>
                        <a:buNone/>
                      </a:pPr>
                      <a:r>
                        <a:rPr lang="en-US" sz="1100" b="0" dirty="0">
                          <a:solidFill>
                            <a:schemeClr val="tx1"/>
                          </a:solidFill>
                        </a:rPr>
                        <a:t>3.       Develop a strategy to focus on Coaches professional development. </a:t>
                      </a:r>
                    </a:p>
                  </a:txBody>
                  <a:tcPr>
                    <a:solidFill>
                      <a:schemeClr val="bg1">
                        <a:lumMod val="8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40% of coaches who take the Development 1 in 2021/2022 course become certified within 1 calendar year.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200 attendees overall instructional stream coaching clinics in 2022/2023. </a:t>
                      </a:r>
                    </a:p>
                  </a:txBody>
                  <a:tcPr>
                    <a:solidFill>
                      <a:schemeClr val="bg1">
                        <a:lumMod val="85000"/>
                      </a:schemeClr>
                    </a:solidFill>
                  </a:tcPr>
                </a:tc>
                <a:extLst>
                  <a:ext uri="{0D108BD9-81ED-4DB2-BD59-A6C34878D82A}">
                    <a16:rowId xmlns:a16="http://schemas.microsoft.com/office/drawing/2014/main" val="4248106789"/>
                  </a:ext>
                </a:extLst>
              </a:tr>
              <a:tr h="840429">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100" b="0" i="0" kern="1200" dirty="0">
                          <a:solidFill>
                            <a:schemeClr val="tx1"/>
                          </a:solidFill>
                          <a:latin typeface="+mn-lt"/>
                          <a:ea typeface="+mn-ea"/>
                          <a:cs typeface="+mn-cs"/>
                        </a:rPr>
                        <a:t>4.       Deliver gold standard age-appropriate programming to help participants reach their maximum potential. </a:t>
                      </a:r>
                    </a:p>
                  </a:txBody>
                  <a:tcPr/>
                </a:tc>
                <a:tc>
                  <a:txBody>
                    <a:bodyPr/>
                    <a:lstStyle/>
                    <a:p>
                      <a:r>
                        <a:rPr lang="en-US" sz="1100" i="0" dirty="0">
                          <a:solidFill>
                            <a:schemeClr val="tx1"/>
                          </a:solidFill>
                        </a:rPr>
                        <a:t>1.   Hockey Canada Player Pathways from IP through to Peewee to be fully implemented. </a:t>
                      </a:r>
                    </a:p>
                  </a:txBody>
                  <a:tcPr/>
                </a:tc>
                <a:extLst>
                  <a:ext uri="{0D108BD9-81ED-4DB2-BD59-A6C34878D82A}">
                    <a16:rowId xmlns:a16="http://schemas.microsoft.com/office/drawing/2014/main" val="3617206594"/>
                  </a:ext>
                </a:extLst>
              </a:tr>
              <a:tr h="1317398">
                <a:tc>
                  <a:txBody>
                    <a:bodyPr/>
                    <a:lstStyle/>
                    <a:p>
                      <a:pPr marL="342900" indent="-342900">
                        <a:buFont typeface="+mj-lt"/>
                        <a:buAutoNum type="arabicPeriod" startAt="5"/>
                      </a:pPr>
                      <a:r>
                        <a:rPr lang="en-US" sz="1100" b="0" dirty="0">
                          <a:solidFill>
                            <a:schemeClr val="tx1"/>
                          </a:solidFill>
                        </a:rPr>
                        <a:t>Focus on Official Development. </a:t>
                      </a:r>
                    </a:p>
                  </a:txBody>
                  <a:tcPr>
                    <a:solidFill>
                      <a:schemeClr val="bg1">
                        <a:lumMod val="85000"/>
                      </a:schemeClr>
                    </a:solidFill>
                  </a:tcPr>
                </a:tc>
                <a:tc>
                  <a:txBody>
                    <a:bodyPr/>
                    <a:lstStyle/>
                    <a:p>
                      <a:r>
                        <a:rPr lang="en-US" sz="1100" dirty="0">
                          <a:solidFill>
                            <a:schemeClr val="tx1"/>
                          </a:solidFill>
                        </a:rPr>
                        <a:t>1.   Official development pathway to be implemented across HNO. </a:t>
                      </a: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000" i="1" dirty="0"/>
              <a:t>Objective: III. Development – Deliver gold standard programs to help participants reach their maximum potential</a:t>
            </a:r>
            <a:endParaRPr lang="en-CA" sz="2000" dirty="0"/>
          </a:p>
        </p:txBody>
      </p:sp>
    </p:spTree>
    <p:extLst>
      <p:ext uri="{BB962C8B-B14F-4D97-AF65-F5344CB8AC3E}">
        <p14:creationId xmlns:p14="http://schemas.microsoft.com/office/powerpoint/2010/main" val="212352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1852567479"/>
              </p:ext>
            </p:extLst>
          </p:nvPr>
        </p:nvGraphicFramePr>
        <p:xfrm>
          <a:off x="0" y="758952"/>
          <a:ext cx="12192000" cy="5286971"/>
        </p:xfrm>
        <a:graphic>
          <a:graphicData uri="http://schemas.openxmlformats.org/drawingml/2006/table">
            <a:tbl>
              <a:tblPr firstRow="1" bandRow="1">
                <a:tableStyleId>{5C22544A-7EE6-4342-B048-85BDC9FD1C3A}</a:tableStyleId>
              </a:tblPr>
              <a:tblGrid>
                <a:gridCol w="6464060">
                  <a:extLst>
                    <a:ext uri="{9D8B030D-6E8A-4147-A177-3AD203B41FA5}">
                      <a16:colId xmlns:a16="http://schemas.microsoft.com/office/drawing/2014/main" val="1036609746"/>
                    </a:ext>
                  </a:extLst>
                </a:gridCol>
                <a:gridCol w="5727940">
                  <a:extLst>
                    <a:ext uri="{9D8B030D-6E8A-4147-A177-3AD203B41FA5}">
                      <a16:colId xmlns:a16="http://schemas.microsoft.com/office/drawing/2014/main" val="1408130163"/>
                    </a:ext>
                  </a:extLst>
                </a:gridCol>
              </a:tblGrid>
              <a:tr h="426166">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(By 2023)</a:t>
                      </a:r>
                      <a:endParaRPr lang="en-US" sz="1100" dirty="0"/>
                    </a:p>
                  </a:txBody>
                  <a:tcPr>
                    <a:solidFill>
                      <a:schemeClr val="tx1"/>
                    </a:solidFill>
                  </a:tcPr>
                </a:tc>
                <a:extLst>
                  <a:ext uri="{0D108BD9-81ED-4DB2-BD59-A6C34878D82A}">
                    <a16:rowId xmlns:a16="http://schemas.microsoft.com/office/drawing/2014/main" val="2609596090"/>
                  </a:ext>
                </a:extLst>
              </a:tr>
              <a:tr h="751169">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Build a stronger social media presence with a strong emphasis on the Facebook, Twitter, and Instagram platforms.  </a:t>
                      </a:r>
                    </a:p>
                  </a:txBody>
                  <a:tcPr>
                    <a:solidFill>
                      <a:schemeClr val="bg1">
                        <a:lumMod val="85000"/>
                      </a:schemeClr>
                    </a:solidFill>
                  </a:tcPr>
                </a:tc>
                <a:tc>
                  <a:txBody>
                    <a:bodyPr/>
                    <a:lstStyle/>
                    <a:p>
                      <a:r>
                        <a:rPr lang="en-US" sz="1100" baseline="0" dirty="0">
                          <a:solidFill>
                            <a:schemeClr val="tx1"/>
                          </a:solidFill>
                        </a:rPr>
                        <a:t>1.  Grow our social media presence by at least 80% total in terms of followers (Instagram, Twitter)   and likes (Facebook). </a:t>
                      </a:r>
                    </a:p>
                  </a:txBody>
                  <a:tcPr>
                    <a:solidFill>
                      <a:schemeClr val="bg1">
                        <a:lumMod val="85000"/>
                      </a:schemeClr>
                    </a:solidFill>
                  </a:tcPr>
                </a:tc>
                <a:extLst>
                  <a:ext uri="{0D108BD9-81ED-4DB2-BD59-A6C34878D82A}">
                    <a16:rowId xmlns:a16="http://schemas.microsoft.com/office/drawing/2014/main" val="3193107271"/>
                  </a:ext>
                </a:extLst>
              </a:tr>
              <a:tr h="1068335">
                <a:tc>
                  <a:txBody>
                    <a:bodyPr/>
                    <a:lstStyle/>
                    <a:p>
                      <a:pPr marL="342900" indent="-342900">
                        <a:buFont typeface="+mj-lt"/>
                        <a:buAutoNum type="arabicPeriod" startAt="2"/>
                      </a:pPr>
                      <a:r>
                        <a:rPr lang="en-US" sz="1100" b="0" dirty="0">
                          <a:solidFill>
                            <a:schemeClr val="tx1"/>
                          </a:solidFill>
                        </a:rPr>
                        <a:t>Increase HNO’s Financial Stability. </a:t>
                      </a:r>
                    </a:p>
                  </a:txBody>
                  <a:tcPr/>
                </a:tc>
                <a:tc>
                  <a:txBody>
                    <a:bodyPr/>
                    <a:lstStyle/>
                    <a:p>
                      <a:pPr marL="228600" indent="-228600">
                        <a:buAutoNum type="arabicPeriod"/>
                      </a:pPr>
                      <a:r>
                        <a:rPr lang="en-US" sz="1100" b="0" i="0" baseline="0" dirty="0">
                          <a:solidFill>
                            <a:schemeClr val="tx1"/>
                          </a:solidFill>
                        </a:rPr>
                        <a:t>Identify and establish a minimum of 3 financial efficiencies. </a:t>
                      </a:r>
                    </a:p>
                    <a:p>
                      <a:pPr marL="228600" indent="-228600">
                        <a:buAutoNum type="arabicPeriod"/>
                      </a:pPr>
                      <a:r>
                        <a:rPr lang="en-US" sz="1100" b="0" i="0" baseline="0" dirty="0">
                          <a:solidFill>
                            <a:schemeClr val="tx1"/>
                          </a:solidFill>
                        </a:rPr>
                        <a:t>Secure non-traditional sources of revenue to grow net revenues by 2.5%. ($15,292 not including potential PSO funding). </a:t>
                      </a:r>
                    </a:p>
                    <a:p>
                      <a:pPr marL="228600" indent="-228600">
                        <a:buAutoNum type="arabicPeriod"/>
                      </a:pPr>
                      <a:r>
                        <a:rPr lang="en-US" sz="1100" b="0" i="0" baseline="0" dirty="0">
                          <a:solidFill>
                            <a:schemeClr val="tx1"/>
                          </a:solidFill>
                        </a:rPr>
                        <a:t>The 3-year budget forecast developed in the year 2023 to be forecasting a surplus year over year. </a:t>
                      </a:r>
                    </a:p>
                    <a:p>
                      <a:pPr marL="0" indent="0">
                        <a:buNone/>
                      </a:pPr>
                      <a:endParaRPr lang="en-US" sz="1100" b="0" i="0" baseline="0" dirty="0">
                        <a:solidFill>
                          <a:schemeClr val="tx1"/>
                        </a:solidFill>
                      </a:endParaRPr>
                    </a:p>
                  </a:txBody>
                  <a:tcPr/>
                </a:tc>
                <a:extLst>
                  <a:ext uri="{0D108BD9-81ED-4DB2-BD59-A6C34878D82A}">
                    <a16:rowId xmlns:a16="http://schemas.microsoft.com/office/drawing/2014/main" val="2474560261"/>
                  </a:ext>
                </a:extLst>
              </a:tr>
              <a:tr h="683034">
                <a:tc>
                  <a:txBody>
                    <a:bodyPr/>
                    <a:lstStyle/>
                    <a:p>
                      <a:pPr marL="342900" indent="-342900">
                        <a:buFont typeface="+mj-lt"/>
                        <a:buAutoNum type="arabicPeriod" startAt="3"/>
                      </a:pPr>
                      <a:endParaRPr lang="en-US" sz="1100" b="0" dirty="0">
                        <a:solidFill>
                          <a:schemeClr val="tx1"/>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4248106789"/>
                  </a:ext>
                </a:extLst>
              </a:tr>
              <a:tr h="875685">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endParaRPr lang="en-US" sz="1100" b="0" i="0" kern="1200" dirty="0">
                        <a:solidFill>
                          <a:schemeClr val="tx1"/>
                        </a:solidFill>
                        <a:latin typeface="+mn-lt"/>
                        <a:ea typeface="+mn-ea"/>
                        <a:cs typeface="+mn-cs"/>
                      </a:endParaRPr>
                    </a:p>
                  </a:txBody>
                  <a:tcPr/>
                </a:tc>
                <a:tc>
                  <a:txBody>
                    <a:bodyPr/>
                    <a:lstStyle/>
                    <a:p>
                      <a:endParaRPr lang="en-US" sz="1100" i="0" dirty="0">
                        <a:solidFill>
                          <a:schemeClr val="tx1"/>
                        </a:solidFill>
                      </a:endParaRPr>
                    </a:p>
                  </a:txBody>
                  <a:tcPr/>
                </a:tc>
                <a:extLst>
                  <a:ext uri="{0D108BD9-81ED-4DB2-BD59-A6C34878D82A}">
                    <a16:rowId xmlns:a16="http://schemas.microsoft.com/office/drawing/2014/main" val="3617206594"/>
                  </a:ext>
                </a:extLst>
              </a:tr>
              <a:tr h="1453637">
                <a:tc>
                  <a:txBody>
                    <a:bodyPr/>
                    <a:lstStyle/>
                    <a:p>
                      <a:pPr marL="342900" indent="-342900">
                        <a:buFont typeface="+mj-lt"/>
                        <a:buAutoNum type="arabicPeriod" startAt="5"/>
                      </a:pPr>
                      <a:endParaRPr lang="en-US" sz="1100" b="0" dirty="0">
                        <a:solidFill>
                          <a:schemeClr val="tx1"/>
                        </a:solidFill>
                      </a:endParaRPr>
                    </a:p>
                  </a:txBody>
                  <a:tcPr>
                    <a:solidFill>
                      <a:schemeClr val="bg1">
                        <a:lumMod val="85000"/>
                      </a:schemeClr>
                    </a:solidFill>
                  </a:tcPr>
                </a:tc>
                <a:tc>
                  <a:txBody>
                    <a:bodyPr/>
                    <a:lstStyle/>
                    <a:p>
                      <a:endParaRPr lang="en-US" sz="1100" dirty="0">
                        <a:solidFill>
                          <a:schemeClr val="tx1"/>
                        </a:solidFill>
                      </a:endParaRP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000" i="1" dirty="0"/>
              <a:t>Objective: IV. Organizational Sustainability – Develop comprehensive strategies in increasing Financial Stability, and strengthening the HNO Brand</a:t>
            </a:r>
            <a:endParaRPr lang="en-CA" sz="2000" dirty="0"/>
          </a:p>
        </p:txBody>
      </p:sp>
    </p:spTree>
    <p:extLst>
      <p:ext uri="{BB962C8B-B14F-4D97-AF65-F5344CB8AC3E}">
        <p14:creationId xmlns:p14="http://schemas.microsoft.com/office/powerpoint/2010/main" val="4058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99F4-9201-4BCE-88D9-C84D4AB695F7}"/>
              </a:ext>
            </a:extLst>
          </p:cNvPr>
          <p:cNvSpPr>
            <a:spLocks noGrp="1"/>
          </p:cNvSpPr>
          <p:nvPr>
            <p:ph type="ctrTitle"/>
          </p:nvPr>
        </p:nvSpPr>
        <p:spPr>
          <a:xfrm>
            <a:off x="522514" y="499188"/>
            <a:ext cx="10300996" cy="1101012"/>
          </a:xfrm>
        </p:spPr>
        <p:txBody>
          <a:bodyPr>
            <a:normAutofit/>
          </a:bodyPr>
          <a:lstStyle/>
          <a:p>
            <a:r>
              <a:rPr lang="en-CA" dirty="0">
                <a:solidFill>
                  <a:schemeClr val="bg1"/>
                </a:solidFill>
                <a:latin typeface="Berlin Sans FB" panose="020E0602020502020306" pitchFamily="34" charset="0"/>
              </a:rPr>
              <a:t>Operational Plan</a:t>
            </a:r>
          </a:p>
        </p:txBody>
      </p:sp>
      <p:sp>
        <p:nvSpPr>
          <p:cNvPr id="5" name="Slide Number Placeholder 4">
            <a:extLst>
              <a:ext uri="{FF2B5EF4-FFF2-40B4-BE49-F238E27FC236}">
                <a16:creationId xmlns:a16="http://schemas.microsoft.com/office/drawing/2014/main" id="{03B07956-E990-4ADB-95FE-D1B801DA2E37}"/>
              </a:ext>
            </a:extLst>
          </p:cNvPr>
          <p:cNvSpPr>
            <a:spLocks noGrp="1"/>
          </p:cNvSpPr>
          <p:nvPr>
            <p:ph type="sldNum" sz="quarter" idx="12"/>
          </p:nvPr>
        </p:nvSpPr>
        <p:spPr/>
        <p:txBody>
          <a:bodyPr/>
          <a:lstStyle/>
          <a:p>
            <a:fld id="{1CBBA5CA-0F80-4DEE-8D30-7E28B4C35E27}" type="slidenum">
              <a:rPr lang="en-CA" smtClean="0"/>
              <a:t>16</a:t>
            </a:fld>
            <a:endParaRPr lang="en-CA"/>
          </a:p>
        </p:txBody>
      </p:sp>
    </p:spTree>
    <p:extLst>
      <p:ext uri="{BB962C8B-B14F-4D97-AF65-F5344CB8AC3E}">
        <p14:creationId xmlns:p14="http://schemas.microsoft.com/office/powerpoint/2010/main" val="2982044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4093387711"/>
              </p:ext>
            </p:extLst>
          </p:nvPr>
        </p:nvGraphicFramePr>
        <p:xfrm>
          <a:off x="1" y="722274"/>
          <a:ext cx="12191999" cy="5318307"/>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47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#1</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708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a:t>Reposition HNO’s marketing strategy to appeal to potential registrants that may not have any affinity to hockey. </a:t>
                      </a:r>
                      <a:endParaRPr lang="en-US" sz="1100" b="1" baseline="0" dirty="0"/>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a:solidFill>
                            <a:srgbClr val="FF0000"/>
                          </a:solidFill>
                        </a:rPr>
                        <a:t>Post 5 news stories of hockey within HNO on media platforms that shows hockey is more than just a game and would appeal to everyone even if they don’t have any affinity to hockey. </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r>
                        <a:rPr lang="en-US" sz="1100" baseline="0" dirty="0">
                          <a:solidFill>
                            <a:srgbClr val="FF0000"/>
                          </a:solidFill>
                        </a:rPr>
                        <a:t>Post 15 news stories of hockey outside of HNO on media platforms that shows hockey is more than just a game and would appeal to everyone even if they don’t have any affinity to hockey.</a:t>
                      </a:r>
                      <a:endParaRPr lang="en-US" sz="11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100" dirty="0"/>
                        <a:t>Create a marketing plan clearly identifying HNO’s new positioning in the market. </a:t>
                      </a:r>
                      <a:endParaRPr lang="en-US" sz="1100" baseline="0" dirty="0"/>
                    </a:p>
                    <a:p>
                      <a:pPr marL="0" indent="0">
                        <a:buFont typeface="Arial" panose="020B0604020202020204" pitchFamily="34" charset="0"/>
                        <a:buNone/>
                      </a:pPr>
                      <a:endParaRPr lang="en-US" sz="11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Communicate marketing plan with HNO members at zone meetings and HNO meetings. </a:t>
                      </a:r>
                    </a:p>
                    <a:p>
                      <a:pPr marL="0" indent="0">
                        <a:buFont typeface="Arial" panose="020B0604020202020204" pitchFamily="34" charset="0"/>
                        <a:buNone/>
                      </a:pPr>
                      <a:endParaRPr lang="en-US" sz="1100" baseline="0" dirty="0"/>
                    </a:p>
                    <a:p>
                      <a:pPr marL="0" indent="0">
                        <a:buFont typeface="Arial" panose="020B0604020202020204" pitchFamily="34" charset="0"/>
                        <a:buNone/>
                      </a:pPr>
                      <a:r>
                        <a:rPr lang="en-US" sz="1100" baseline="0" dirty="0"/>
                        <a:t>Engage subject matter experts re: New Canadians</a:t>
                      </a:r>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baseline="0" dirty="0"/>
                    </a:p>
                    <a:p>
                      <a:pPr marL="0" indent="0">
                        <a:buFont typeface="Arial" panose="020B0604020202020204" pitchFamily="34" charset="0"/>
                        <a:buNone/>
                      </a:pPr>
                      <a:r>
                        <a:rPr lang="en-US" sz="1100" baseline="0" dirty="0"/>
                        <a:t>Monitor media platforms (Hockey Canada, other Branches, or other news organizations) for stories aligning with the HNO marketing plan and repost or share accordingly on HNO media platforms.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100" baseline="0" dirty="0"/>
                        <a:t>Create a “Follow-Up Marketing Plan” identifying the first-touch points with HNO Programs by new entrants and following up with new-entrants about their experience aligning with the Marketing Plan. </a:t>
                      </a:r>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Based on research, establish working relationships with New Canadians &amp; New to CAN community groups to distribute welcoming “hockey messaging”.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Continue to monitor media platforms (Hockey Canada, other Branches, or other news organizations) for stories aligning with the HNO marketing plan and repost or share accordingly on HNO media platforms. </a:t>
                      </a:r>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100" dirty="0"/>
                        <a:t>Implement the “Follow-Up Marketing Plan” and reaching out to the “new entrants” on their experience with Hockey in HNO and sharing their experiences through media channels in alignment with the HNO Marketing Plan.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Continue to establish working relationships with New Canadians and New to CAN community groups to distribute welcoming “Hockey messaging”. </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Continue to monitor media platforms (Hockey Canada, other Branches, or other news organizations) for stories aligning with the HNO marketing plan and repost or share accordingly on HNO media platforms. </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baseline="0" dirty="0"/>
                    </a:p>
                    <a:p>
                      <a:pPr marL="0" indent="0">
                        <a:buFont typeface="Arial" panose="020B0604020202020204" pitchFamily="34" charset="0"/>
                        <a:buNone/>
                      </a:pPr>
                      <a:endParaRPr lang="en-US" sz="1100" baseline="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100" dirty="0"/>
                        <a:t>Continue to implement marketing strategies in developing positive HNO specific stories about hockey that would appeal to the target demographic.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Continue to maintain relationships and work with New Canadians and New to CAN community groups to distribute welcoming “Hockey Messaging”. </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Continue to monitor media platforms (Hockey Canada, other Branches, or other news organizations) for stories aligning with the HNO marketing plan and repost or share accordingly on HNO media platforms. </a:t>
                      </a: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Analyze progress and feedback which will be taken into consideration of the revised strategic plan prior to this year.</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8"/>
            <a:ext cx="10254965" cy="42486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I. Grow the Game Through Recruitment and Retention</a:t>
            </a:r>
            <a:endParaRPr lang="en-CA" sz="2000" dirty="0"/>
          </a:p>
        </p:txBody>
      </p:sp>
    </p:spTree>
    <p:extLst>
      <p:ext uri="{BB962C8B-B14F-4D97-AF65-F5344CB8AC3E}">
        <p14:creationId xmlns:p14="http://schemas.microsoft.com/office/powerpoint/2010/main" val="302170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18</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521507111"/>
              </p:ext>
            </p:extLst>
          </p:nvPr>
        </p:nvGraphicFramePr>
        <p:xfrm>
          <a:off x="1" y="722274"/>
          <a:ext cx="12191999" cy="5315379"/>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303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#2</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752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a:t>Create and Implement a retention strategy to keep participants/volunteers in Minor Hockey. </a:t>
                      </a:r>
                      <a:endParaRPr lang="en-US" sz="1100" b="1" baseline="0" dirty="0"/>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solidFill>
                          <a:srgbClr val="FF0000"/>
                        </a:solidFill>
                      </a:endParaRPr>
                    </a:p>
                    <a:p>
                      <a:endParaRPr lang="en-US" sz="1100" dirty="0">
                        <a:solidFill>
                          <a:srgbClr val="FF0000"/>
                        </a:solidFill>
                      </a:endParaRPr>
                    </a:p>
                    <a:p>
                      <a:endParaRPr lang="en-US" sz="1100" dirty="0">
                        <a:solidFill>
                          <a:srgbClr val="FF0000"/>
                        </a:solidFill>
                      </a:endParaRPr>
                    </a:p>
                    <a:p>
                      <a:r>
                        <a:rPr lang="en-US" sz="1100" dirty="0">
                          <a:solidFill>
                            <a:srgbClr val="FF0000"/>
                          </a:solidFill>
                        </a:rPr>
                        <a:t>Meet the Established Retention Rate Target for Participants. </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Meet the Established Retention Rate Target for Officials. </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Analyze current retention rates within HNO and identify largest drop out rates per category transition.</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Establish retention rate target by January 2020 using the Base, Target, Stretch goal method.</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Study why they stay and why they exit (at National Level with HC data).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Analyze current retention rates within HNO.</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Establish retention rate target by January 2020 using the Base, Target, Stretch goal method.</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Work with HNO RIC in identifying key factors in Official drop out rates in key areas. </a:t>
                      </a:r>
                    </a:p>
                    <a:p>
                      <a:pPr marL="0" indent="0">
                        <a:buFont typeface="Arial" panose="020B0604020202020204" pitchFamily="34" charset="0"/>
                        <a:buNone/>
                      </a:pPr>
                      <a:endParaRPr lang="en-US" sz="1000" baseline="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Study what drives participation  and implement learnings into seasonal plans and communication plans.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Analyze retention rates for coaches in specific age categories. What regions have difficulty retaining coaches and why?</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Expand research in identifying any differing key factors per zone (central, east, west). Create retention strategy that is zone-specific.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Re-analyze retention rates within HNO and derive a targeted strategy to help improve that specific level’s playing experience.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Use the learnings to develop and implement a strategy to help MHA’s that have a need to retain coaches.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Work with zone MHA’s with implementing the zone-specific retention strategy in consultation with HNO RIC and zone RIC’s.</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Full implementation of strategy to help improve the retention rates for the targeted levels.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Continue to work with MHA’s in helping retain valuable volunteers for their Association.</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Analyze retention rates as a whole and per age category within HNO.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Continue in implementing strategies to retain officials based on the research.</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Analyze retention rates for Officials. Develop new or build on existing strategies for Official retention.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8"/>
            <a:ext cx="10254965" cy="42486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I. Grow the Game Through Recruitment and Retention</a:t>
            </a:r>
            <a:endParaRPr lang="en-CA" sz="2000" dirty="0"/>
          </a:p>
        </p:txBody>
      </p:sp>
      <p:cxnSp>
        <p:nvCxnSpPr>
          <p:cNvPr id="3" name="Straight Connector 2">
            <a:extLst>
              <a:ext uri="{FF2B5EF4-FFF2-40B4-BE49-F238E27FC236}">
                <a16:creationId xmlns:a16="http://schemas.microsoft.com/office/drawing/2014/main" id="{48F2FEAB-F6F2-4AA4-B658-CABBBA8013C8}"/>
              </a:ext>
            </a:extLst>
          </p:cNvPr>
          <p:cNvCxnSpPr/>
          <p:nvPr/>
        </p:nvCxnSpPr>
        <p:spPr>
          <a:xfrm>
            <a:off x="1727200" y="3429000"/>
            <a:ext cx="10464800" cy="0"/>
          </a:xfrm>
          <a:prstGeom prst="line">
            <a:avLst/>
          </a:prstGeom>
          <a:ln>
            <a:solidFill>
              <a:schemeClr val="bg1">
                <a:lumMod val="75000"/>
              </a:schemeClr>
            </a:solidFill>
          </a:ln>
          <a:effectLst>
            <a:glow rad="101600">
              <a:schemeClr val="bg1">
                <a:lumMod val="95000"/>
                <a:alpha val="6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206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19</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791298639"/>
              </p:ext>
            </p:extLst>
          </p:nvPr>
        </p:nvGraphicFramePr>
        <p:xfrm>
          <a:off x="1" y="722274"/>
          <a:ext cx="12191999" cy="5306388"/>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429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384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a:t>Create and implement a recruitment strategy to grow  participants and officials in Minor Hockey. </a:t>
                      </a:r>
                      <a:endParaRPr lang="en-US" sz="1100" b="1" baseline="0" dirty="0"/>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solidFill>
                          <a:srgbClr val="FF0000"/>
                        </a:solidFill>
                      </a:endParaRPr>
                    </a:p>
                    <a:p>
                      <a:endParaRPr lang="en-US" sz="1100" dirty="0">
                        <a:solidFill>
                          <a:srgbClr val="FF0000"/>
                        </a:solidFill>
                      </a:endParaRPr>
                    </a:p>
                    <a:p>
                      <a:endParaRPr lang="en-US" sz="1100" dirty="0">
                        <a:solidFill>
                          <a:srgbClr val="FF0000"/>
                        </a:solidFill>
                      </a:endParaRPr>
                    </a:p>
                    <a:p>
                      <a:r>
                        <a:rPr lang="en-US" sz="1100" dirty="0">
                          <a:solidFill>
                            <a:srgbClr val="FF0000"/>
                          </a:solidFill>
                        </a:rPr>
                        <a:t>Increase player participants by 2% from base number of participants. (Increase of 90 participants).</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Meet the desired amount of officials in each zone/MHA. </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Analyze the current market share in sport HNO currently possesses. Identify opportunities geographically to grow based on market potential and current market share with the sport demographic.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Research what the major barriers of entry are for new entrants within HNO (cost, time, safety, lack of fun?). </a:t>
                      </a:r>
                    </a:p>
                    <a:p>
                      <a:pPr marL="0" indent="0">
                        <a:buFont typeface="Arial" panose="020B0604020202020204" pitchFamily="34" charset="0"/>
                        <a:buNone/>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where the first touch points of potential new entrants and how available these touch points are in HNO.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Research in consultation with HNO RIC and MHA RIC’s to find a desired amount of officials per zone/MHA that will allow for an efficient number of officials in alignment with the Official Development Program.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dirty="0"/>
                        <a:t>Develop a strategy that targets MHA’s with low market share in areas of high market potential to grow participant rates.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Develop a strategy based on research to reduce the barriers for new entrants.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Analyze if there is sufficient “First Touch Points” to hockey to allow new entrants an opportunity to grow an affinity to hockey.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Research the major barriers to entry in the zone/MHA’s that do not meet the established number of desired officials.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Implement the strategy to grow participants in the targeted areas.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Implement the strategy based on research to help reduce barriers for new entrants to hockey.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Implement a pilot project to grow “First Touch Points” based on research. Area’s may include a Learn to Skate initiative, ball hockey program, E Sport tournament.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Create and implement a strategy focusing on eliminating the barriers to entry and recruiting new officials in these targeted areas in consultation with HNO RIC and MHA RIC’s.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Reanalyze if the established number of desired officials is correct and change accordingly with the changing landscape.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dirty="0"/>
                        <a:t>Further implement the strategy and build off successes to grow participants in the targeted areas.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Analyze and build off successes with implementing the strategy to help reduce barriers for new entrants to hockey.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Analyze and build off successes with growing “First Touch Points” for potential new entrants getting introduced to the sport of hockey.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Continue to work with HNO RIC and MHA RIC’s in implementing the recruitment strategy in growing the  number of officials in targeted areas.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Measure success of recruitment strategy based on the established number of officials per zone. Build off successes and refine strategy accordingly to meet target.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8"/>
            <a:ext cx="10254965" cy="42486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I. Grow the Game Through Recruitment and Retention</a:t>
            </a:r>
            <a:endParaRPr lang="en-CA" sz="2000" dirty="0"/>
          </a:p>
        </p:txBody>
      </p:sp>
      <p:cxnSp>
        <p:nvCxnSpPr>
          <p:cNvPr id="3" name="Straight Connector 2">
            <a:extLst>
              <a:ext uri="{FF2B5EF4-FFF2-40B4-BE49-F238E27FC236}">
                <a16:creationId xmlns:a16="http://schemas.microsoft.com/office/drawing/2014/main" id="{48F2FEAB-F6F2-4AA4-B658-CABBBA8013C8}"/>
              </a:ext>
            </a:extLst>
          </p:cNvPr>
          <p:cNvCxnSpPr/>
          <p:nvPr/>
        </p:nvCxnSpPr>
        <p:spPr>
          <a:xfrm>
            <a:off x="1727200" y="4214091"/>
            <a:ext cx="10464800" cy="0"/>
          </a:xfrm>
          <a:prstGeom prst="line">
            <a:avLst/>
          </a:prstGeom>
          <a:ln>
            <a:solidFill>
              <a:schemeClr val="bg1">
                <a:lumMod val="75000"/>
              </a:schemeClr>
            </a:solidFill>
          </a:ln>
          <a:effectLst>
            <a:glow rad="101600">
              <a:schemeClr val="bg1">
                <a:lumMod val="95000"/>
                <a:alpha val="6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777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500B-AC35-4EBD-9625-0EC19F8512DA}"/>
              </a:ext>
            </a:extLst>
          </p:cNvPr>
          <p:cNvSpPr>
            <a:spLocks noGrp="1"/>
          </p:cNvSpPr>
          <p:nvPr>
            <p:ph type="ctrTitle"/>
          </p:nvPr>
        </p:nvSpPr>
        <p:spPr>
          <a:xfrm>
            <a:off x="6391469" y="-34242"/>
            <a:ext cx="5809239" cy="864575"/>
          </a:xfrm>
        </p:spPr>
        <p:txBody>
          <a:bodyPr>
            <a:normAutofit/>
          </a:bodyPr>
          <a:lstStyle/>
          <a:p>
            <a:pPr algn="r"/>
            <a:r>
              <a:rPr lang="en-CA" sz="2800" dirty="0"/>
              <a:t>Strategic Plan Key Elements</a:t>
            </a:r>
          </a:p>
        </p:txBody>
      </p:sp>
      <p:sp>
        <p:nvSpPr>
          <p:cNvPr id="4" name="Rectangle 3">
            <a:extLst>
              <a:ext uri="{FF2B5EF4-FFF2-40B4-BE49-F238E27FC236}">
                <a16:creationId xmlns:a16="http://schemas.microsoft.com/office/drawing/2014/main" id="{625A61B7-A6E8-40D1-A4F5-5B5C91A3FACA}"/>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A0E6C0CE-FFCB-4066-8652-8981C7AAA1F8}"/>
              </a:ext>
            </a:extLst>
          </p:cNvPr>
          <p:cNvSpPr txBox="1"/>
          <p:nvPr/>
        </p:nvSpPr>
        <p:spPr>
          <a:xfrm>
            <a:off x="1180149" y="912909"/>
            <a:ext cx="9321282" cy="4315027"/>
          </a:xfrm>
          <a:prstGeom prst="rect">
            <a:avLst/>
          </a:prstGeom>
          <a:noFill/>
        </p:spPr>
        <p:txBody>
          <a:bodyPr wrap="square" rtlCol="0">
            <a:spAutoFit/>
          </a:bodyPr>
          <a:lstStyle/>
          <a:p>
            <a:pPr marL="342900" indent="-342900">
              <a:lnSpc>
                <a:spcPct val="200000"/>
              </a:lnSpc>
              <a:buFont typeface="+mj-lt"/>
              <a:buAutoNum type="arabicPeriod"/>
            </a:pPr>
            <a:r>
              <a:rPr lang="en-CA" sz="2000" b="1" dirty="0"/>
              <a:t>Vision Statement</a:t>
            </a:r>
          </a:p>
          <a:p>
            <a:pPr marL="342900" indent="-342900">
              <a:lnSpc>
                <a:spcPct val="200000"/>
              </a:lnSpc>
              <a:buFont typeface="+mj-lt"/>
              <a:buAutoNum type="arabicPeriod"/>
            </a:pPr>
            <a:r>
              <a:rPr lang="en-CA" sz="2000" b="1" dirty="0"/>
              <a:t>Mission Statement</a:t>
            </a:r>
          </a:p>
          <a:p>
            <a:pPr marL="342900" indent="-342900">
              <a:lnSpc>
                <a:spcPct val="200000"/>
              </a:lnSpc>
              <a:buFont typeface="+mj-lt"/>
              <a:buAutoNum type="arabicPeriod"/>
            </a:pPr>
            <a:r>
              <a:rPr lang="en-CA" sz="2000" b="1" dirty="0"/>
              <a:t>Organizational Values</a:t>
            </a:r>
          </a:p>
          <a:p>
            <a:pPr marL="342900" indent="-342900">
              <a:lnSpc>
                <a:spcPct val="200000"/>
              </a:lnSpc>
              <a:buFont typeface="+mj-lt"/>
              <a:buAutoNum type="arabicPeriod"/>
            </a:pPr>
            <a:r>
              <a:rPr lang="en-CA" sz="2000" b="1" dirty="0"/>
              <a:t>Current Situation – SWOT Analysis</a:t>
            </a:r>
          </a:p>
          <a:p>
            <a:pPr marL="342900" indent="-342900">
              <a:lnSpc>
                <a:spcPct val="200000"/>
              </a:lnSpc>
              <a:buFont typeface="+mj-lt"/>
              <a:buAutoNum type="arabicPeriod"/>
            </a:pPr>
            <a:r>
              <a:rPr lang="en-CA" sz="2000" b="1" dirty="0"/>
              <a:t>Strategic Objectives</a:t>
            </a:r>
          </a:p>
          <a:p>
            <a:pPr marL="342900" indent="-342900">
              <a:lnSpc>
                <a:spcPct val="200000"/>
              </a:lnSpc>
              <a:buFont typeface="+mj-lt"/>
              <a:buAutoNum type="arabicPeriod"/>
            </a:pPr>
            <a:r>
              <a:rPr lang="en-CA" sz="2000" b="1" dirty="0"/>
              <a:t>Strategic Plan</a:t>
            </a:r>
          </a:p>
          <a:p>
            <a:pPr marL="342900" indent="-342900">
              <a:lnSpc>
                <a:spcPct val="200000"/>
              </a:lnSpc>
              <a:buFont typeface="+mj-lt"/>
              <a:buAutoNum type="arabicPeriod"/>
            </a:pPr>
            <a:r>
              <a:rPr lang="en-CA" sz="2000" b="1" dirty="0"/>
              <a:t>Operational Plan</a:t>
            </a:r>
          </a:p>
        </p:txBody>
      </p:sp>
      <p:sp>
        <p:nvSpPr>
          <p:cNvPr id="7" name="Slide Number Placeholder 6">
            <a:extLst>
              <a:ext uri="{FF2B5EF4-FFF2-40B4-BE49-F238E27FC236}">
                <a16:creationId xmlns:a16="http://schemas.microsoft.com/office/drawing/2014/main" id="{F68ECAA8-E0B9-4938-992C-E7BEF35E788D}"/>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71087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20</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14262183"/>
              </p:ext>
            </p:extLst>
          </p:nvPr>
        </p:nvGraphicFramePr>
        <p:xfrm>
          <a:off x="1" y="722273"/>
          <a:ext cx="12191999" cy="5309071"/>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463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Focus on </a:t>
                      </a:r>
                      <a:r>
                        <a:rPr lang="en-US" sz="1100" b="1" dirty="0">
                          <a:solidFill>
                            <a:schemeClr val="tx1"/>
                          </a:solidFill>
                        </a:rPr>
                        <a:t>new markets where participation rate is non-existent or minimal within HNO. </a:t>
                      </a:r>
                      <a:endParaRPr lang="en-US" sz="1100" b="1" i="0" kern="1200" dirty="0">
                        <a:solidFill>
                          <a:schemeClr val="tx1"/>
                        </a:solidFill>
                        <a:latin typeface="Calibri"/>
                        <a:ea typeface="+mn-ea"/>
                        <a:cs typeface="+mn-cs"/>
                      </a:endParaRP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solidFill>
                          <a:srgbClr val="FF0000"/>
                        </a:solidFill>
                      </a:endParaRPr>
                    </a:p>
                    <a:p>
                      <a:endParaRPr lang="en-US" sz="1100" dirty="0">
                        <a:solidFill>
                          <a:srgbClr val="FF0000"/>
                        </a:solidFill>
                      </a:endParaRPr>
                    </a:p>
                    <a:p>
                      <a:endParaRPr lang="en-US" sz="1100" dirty="0">
                        <a:solidFill>
                          <a:srgbClr val="FF0000"/>
                        </a:solidFill>
                      </a:endParaRPr>
                    </a:p>
                    <a:p>
                      <a:r>
                        <a:rPr lang="en-US" sz="1100" dirty="0">
                          <a:solidFill>
                            <a:srgbClr val="FF0000"/>
                          </a:solidFill>
                        </a:rPr>
                        <a:t>Revive </a:t>
                      </a:r>
                      <a:r>
                        <a:rPr lang="en-US" sz="1100" dirty="0" err="1">
                          <a:solidFill>
                            <a:srgbClr val="FF0000"/>
                          </a:solidFill>
                        </a:rPr>
                        <a:t>Shibogama</a:t>
                      </a:r>
                      <a:r>
                        <a:rPr lang="en-US" sz="1100" dirty="0">
                          <a:solidFill>
                            <a:srgbClr val="FF0000"/>
                          </a:solidFill>
                        </a:rPr>
                        <a:t> Minor Hockey Association comprised of remote northern communities in Northwestern Ontario.</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r>
                        <a:rPr lang="en-US" sz="1100" baseline="0" dirty="0">
                          <a:solidFill>
                            <a:srgbClr val="FF0000"/>
                          </a:solidFill>
                        </a:rPr>
                        <a:t>Establish </a:t>
                      </a:r>
                      <a:r>
                        <a:rPr lang="en-US" sz="1100" baseline="0" dirty="0" err="1">
                          <a:solidFill>
                            <a:srgbClr val="FF0000"/>
                          </a:solidFill>
                        </a:rPr>
                        <a:t>Pikangikum</a:t>
                      </a:r>
                      <a:r>
                        <a:rPr lang="en-US" sz="1100" baseline="0" dirty="0">
                          <a:solidFill>
                            <a:srgbClr val="FF0000"/>
                          </a:solidFill>
                        </a:rPr>
                        <a:t> First Nation as its own Minor Hockey Association.</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Continue dialogue with Howard Meshake on the challenges the MHA has had in the past and what we can do to help revive the Association.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Reopen dialogue with Guy Strang in regard to </a:t>
                      </a:r>
                      <a:r>
                        <a:rPr lang="en-US" sz="1000" baseline="0" dirty="0" err="1"/>
                        <a:t>Pikangikum</a:t>
                      </a:r>
                      <a:r>
                        <a:rPr lang="en-US" sz="1000" baseline="0" dirty="0"/>
                        <a:t> First Nation as its own Minor Hockey Association.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Analyze the obstacles they face in becoming their own member.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Arrange a site visit to 2 or more fly-in northern communities. Organize a promotional program engaging the community by communicating the positives about playing hockey within HNO. Identify potential barriers to entry to membership.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Work with Howard in reducing the barriers to entry and offer support where necessary in recruiting participants for the MHA.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Arrange a site visit to </a:t>
                      </a:r>
                      <a:r>
                        <a:rPr lang="en-US" sz="1000" dirty="0" err="1"/>
                        <a:t>Pikangikum</a:t>
                      </a:r>
                      <a:r>
                        <a:rPr lang="en-US" sz="1000" dirty="0"/>
                        <a:t>. Organize a promotional program engaging the community by communicating the positives about playing hockey within HNO.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Work with Guy Strang in analyzing the benefits to becoming their own entity instead of redirecting their players to register with Red Lake when the ice roads are opened.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Implement a pilot project with a minimum of 3 northern communities forming the </a:t>
                      </a:r>
                      <a:r>
                        <a:rPr lang="en-US" sz="1000" baseline="0" dirty="0" err="1"/>
                        <a:t>Shibogama</a:t>
                      </a:r>
                      <a:r>
                        <a:rPr lang="en-US" sz="1000" baseline="0" dirty="0"/>
                        <a:t> Minor Hockey Association. Continue to reduce barriers and offer support in helping form an established MHA.</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Further analyze the needs from </a:t>
                      </a:r>
                      <a:r>
                        <a:rPr lang="en-US" sz="1000" baseline="0" dirty="0" err="1"/>
                        <a:t>Pikangikum</a:t>
                      </a:r>
                      <a:r>
                        <a:rPr lang="en-US" sz="1000" baseline="0" dirty="0"/>
                        <a:t> in order for them to become a Minor Hockey Association and grow in their community.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Implement a pilot project with </a:t>
                      </a:r>
                      <a:r>
                        <a:rPr lang="en-US" sz="1000" baseline="0" dirty="0" err="1"/>
                        <a:t>Pikangikum</a:t>
                      </a:r>
                      <a:r>
                        <a:rPr lang="en-US" sz="1000" baseline="0" dirty="0"/>
                        <a:t> as a Minor Hockey Association.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Allow entry to membership for </a:t>
                      </a:r>
                      <a:r>
                        <a:rPr lang="en-US" sz="1000" dirty="0" err="1"/>
                        <a:t>Shibogama</a:t>
                      </a:r>
                      <a:r>
                        <a:rPr lang="en-US" sz="1000" dirty="0"/>
                        <a:t> Minor Hockey Association.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Develop a strategy in helping </a:t>
                      </a:r>
                      <a:r>
                        <a:rPr lang="en-US" sz="1000" dirty="0" err="1"/>
                        <a:t>Shibogama</a:t>
                      </a:r>
                      <a:r>
                        <a:rPr lang="en-US" sz="1000" dirty="0"/>
                        <a:t> engage with other MHA’s in increasing opportunities to play sanctioned hockey. Continue to work with Howard in reducing the barriers and further establishing </a:t>
                      </a:r>
                      <a:r>
                        <a:rPr lang="en-US" sz="1000" dirty="0" err="1"/>
                        <a:t>Shibogama</a:t>
                      </a:r>
                      <a:r>
                        <a:rPr lang="en-US" sz="1000" dirty="0"/>
                        <a:t> Minor Hockey.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Analyze the needs and issues with the pilot project. Reduce the barriers and offer support in helping establish </a:t>
                      </a:r>
                      <a:r>
                        <a:rPr lang="en-US" sz="1000" dirty="0" err="1"/>
                        <a:t>Pikangikum</a:t>
                      </a:r>
                      <a:r>
                        <a:rPr lang="en-US" sz="1000" dirty="0"/>
                        <a:t> as a Minor Hockey Association.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8"/>
            <a:ext cx="10254965" cy="42486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I. Grow the Game Through Recruitment and Retention</a:t>
            </a:r>
            <a:endParaRPr lang="en-CA" sz="2000" dirty="0"/>
          </a:p>
        </p:txBody>
      </p:sp>
      <p:cxnSp>
        <p:nvCxnSpPr>
          <p:cNvPr id="3" name="Straight Connector 2">
            <a:extLst>
              <a:ext uri="{FF2B5EF4-FFF2-40B4-BE49-F238E27FC236}">
                <a16:creationId xmlns:a16="http://schemas.microsoft.com/office/drawing/2014/main" id="{48F2FEAB-F6F2-4AA4-B658-CABBBA8013C8}"/>
              </a:ext>
            </a:extLst>
          </p:cNvPr>
          <p:cNvCxnSpPr/>
          <p:nvPr/>
        </p:nvCxnSpPr>
        <p:spPr>
          <a:xfrm>
            <a:off x="1727200" y="3604491"/>
            <a:ext cx="10464800" cy="0"/>
          </a:xfrm>
          <a:prstGeom prst="line">
            <a:avLst/>
          </a:prstGeom>
          <a:ln>
            <a:solidFill>
              <a:schemeClr val="bg1">
                <a:lumMod val="75000"/>
              </a:schemeClr>
            </a:solidFill>
          </a:ln>
          <a:effectLst>
            <a:glow rad="101600">
              <a:schemeClr val="bg1">
                <a:lumMod val="95000"/>
                <a:alpha val="6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76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21</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3869568238"/>
              </p:ext>
            </p:extLst>
          </p:nvPr>
        </p:nvGraphicFramePr>
        <p:xfrm>
          <a:off x="1" y="722273"/>
          <a:ext cx="12191999" cy="5309071"/>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463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Focus on </a:t>
                      </a:r>
                      <a:r>
                        <a:rPr lang="en-US" sz="1100" b="1" dirty="0">
                          <a:solidFill>
                            <a:schemeClr val="tx1"/>
                          </a:solidFill>
                        </a:rPr>
                        <a:t>new markets where participation rate is non-existent or minimal within HNO. </a:t>
                      </a:r>
                      <a:endParaRPr lang="en-US" sz="1100" b="1" i="0" kern="1200" dirty="0">
                        <a:solidFill>
                          <a:schemeClr val="tx1"/>
                        </a:solidFill>
                        <a:latin typeface="Calibri"/>
                        <a:ea typeface="+mn-ea"/>
                        <a:cs typeface="+mn-cs"/>
                      </a:endParaRP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solidFill>
                          <a:srgbClr val="FF0000"/>
                        </a:solidFill>
                      </a:endParaRPr>
                    </a:p>
                    <a:p>
                      <a:endParaRPr lang="en-US" sz="1100" dirty="0">
                        <a:solidFill>
                          <a:srgbClr val="FF0000"/>
                        </a:solidFill>
                      </a:endParaRPr>
                    </a:p>
                    <a:p>
                      <a:endParaRPr lang="en-US" sz="1100" dirty="0">
                        <a:solidFill>
                          <a:srgbClr val="FF0000"/>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r>
                        <a:rPr lang="en-US" sz="1100" baseline="0" dirty="0">
                          <a:solidFill>
                            <a:srgbClr val="FF0000"/>
                          </a:solidFill>
                        </a:rPr>
                        <a:t>Recruit at least 1 non-sanctioned programming within geographical boundaries. </a:t>
                      </a: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p>
                      <a:endParaRPr lang="en-US" sz="1100" baseline="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Research and identify non-sanctioned programming that exists within HNO boundaries. Analyze the incentive to joining these programs opposed to HNO sanctioned programs.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dirty="0"/>
                        <a:t>Attempt to establish relationships with these programs. Work with these contacts in identifying barriers preventing membership within HNO. Develop a plan to reduce barriers and incentivize the program to join HNO.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Pilot project to be implemented for this season in establishing the former non-sanctioned program(s) as a member of HNO.</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dirty="0"/>
                        <a:t>At least 1 pilot project member to be fully established as </a:t>
                      </a:r>
                      <a:r>
                        <a:rPr lang="en-US" sz="1000"/>
                        <a:t>a member of HNO. </a:t>
                      </a:r>
                      <a:endParaRPr lang="en-US" sz="1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8"/>
            <a:ext cx="10254965" cy="42486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I. Grow the Game Through Recruitment and Retention</a:t>
            </a:r>
            <a:endParaRPr lang="en-CA" sz="2000" dirty="0"/>
          </a:p>
        </p:txBody>
      </p:sp>
    </p:spTree>
    <p:extLst>
      <p:ext uri="{BB962C8B-B14F-4D97-AF65-F5344CB8AC3E}">
        <p14:creationId xmlns:p14="http://schemas.microsoft.com/office/powerpoint/2010/main" val="188016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22</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1521839434"/>
              </p:ext>
            </p:extLst>
          </p:nvPr>
        </p:nvGraphicFramePr>
        <p:xfrm>
          <a:off x="1" y="722273"/>
          <a:ext cx="12191999" cy="5290599"/>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509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#1</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396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Create a Succession Plan for new MHA’s Executives within Hockey Northwestern Ontario. </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Training guides to be finalized by 2021/2022 for new MHA executives to help transitioning to new roles. </a:t>
                      </a:r>
                    </a:p>
                    <a:p>
                      <a:endParaRPr lang="en-US" sz="1100" baseline="0" dirty="0">
                        <a:solidFill>
                          <a:srgbClr val="FF0000"/>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lgn="l">
                        <a:buFont typeface="Arial" panose="020B0604020202020204" pitchFamily="34" charset="0"/>
                        <a:buNone/>
                      </a:pPr>
                      <a:endParaRPr lang="en-US" sz="1000" baseline="0" dirty="0"/>
                    </a:p>
                    <a:p>
                      <a:pPr marL="0" indent="0" algn="l">
                        <a:buFont typeface="Arial" panose="020B0604020202020204" pitchFamily="34" charset="0"/>
                        <a:buNone/>
                      </a:pPr>
                      <a:endParaRPr lang="en-US" sz="1000" baseline="0" dirty="0"/>
                    </a:p>
                    <a:p>
                      <a:pPr marL="0" indent="0" algn="l">
                        <a:buFont typeface="Arial" panose="020B0604020202020204" pitchFamily="34" charset="0"/>
                        <a:buNone/>
                      </a:pPr>
                      <a:endParaRPr lang="en-US" sz="1000" baseline="0" dirty="0"/>
                    </a:p>
                    <a:p>
                      <a:pPr marL="0" indent="0" algn="l">
                        <a:buFont typeface="Arial" panose="020B0604020202020204" pitchFamily="34" charset="0"/>
                        <a:buNone/>
                      </a:pPr>
                      <a:endParaRPr lang="en-US" sz="1000" baseline="0" dirty="0"/>
                    </a:p>
                    <a:p>
                      <a:pPr marL="0" indent="0" algn="l">
                        <a:buFont typeface="Arial" panose="020B0604020202020204" pitchFamily="34" charset="0"/>
                        <a:buNone/>
                      </a:pPr>
                      <a:r>
                        <a:rPr lang="en-US" sz="1000" baseline="0" dirty="0"/>
                        <a:t>Research MHA’s in identifying key executives where they feel there are minimal resources to help them transition. Identify areas of need that MHA’s wish there were more resources for (i.e. guidelines, organizational structure, etc.)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Review and Revise to update the Registrar’s training manual.</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Based on research, develop a role-specific training guide. Develop strategy on reaching out to successors for these roles and offering support with the role-specific training guide.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Review and revise graphic’s and depictions in the Registrar’s training manual to accurately represent the new Hockey Canada Registry that will be implemented this playing season.</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Create training videos to compliment the Registrar’s training manual step-by-step for each specific category.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Implement the strategy with dispersion of training guides. Follow up with feedback from recipients. Incorporate feedback into revising the material to be more effective.</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Continue to communicate and disperse Registrar resources to MHA Registrar’s.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2. Organizational Effectiveness – Build a high-performance Organization to support our strategies through governance, succession planning, and Member Engagement </a:t>
            </a:r>
            <a:endParaRPr lang="en-CA" sz="2000" dirty="0"/>
          </a:p>
        </p:txBody>
      </p:sp>
    </p:spTree>
    <p:extLst>
      <p:ext uri="{BB962C8B-B14F-4D97-AF65-F5344CB8AC3E}">
        <p14:creationId xmlns:p14="http://schemas.microsoft.com/office/powerpoint/2010/main" val="395111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23</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2122041659"/>
              </p:ext>
            </p:extLst>
          </p:nvPr>
        </p:nvGraphicFramePr>
        <p:xfrm>
          <a:off x="1" y="722275"/>
          <a:ext cx="12191999" cy="5313825"/>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35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#2</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717185">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Strengthen HNO Governance through drafting and reviewing policies. </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Sustaining 100% compliance with policies required by the Annual Sport Recognition Policy Compliance Checklist by the Ministry of Heritage, Sport, Tourism and Culture Industries.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Continue to work with MHSTC contact in being reviewing the policy requirements to ensure compliance of the checklist. Any outstanding policies to be drafted and submitted for board approval prior to compliance deadline.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work with MHSTC contact in being reviewing the policy requirements to ensure compliance of the checklist. Any outstanding policies to be drafted and submitted for board approval prior to compliance deadline.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work with MHSTC contact in being reviewing the policy requirements to ensure compliance of the checklist. Any outstanding policies to be drafted and submitted for board approval prior to compliance deadline.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work with MHSTC contact in being reviewing the policy requirements to ensure compliance of the checklist. Any outstanding policies to be drafted and submitted for board approval prior to compliance deadline.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2937467">
                <a:tc vMerge="1">
                  <a:txBody>
                    <a:bodyPr/>
                    <a:lstStyle/>
                    <a:p>
                      <a:endParaRPr lang="en-CA"/>
                    </a:p>
                  </a:txBody>
                  <a:tcPr/>
                </a:tc>
                <a:tc>
                  <a:txBody>
                    <a:bodyPr/>
                    <a:lstStyle/>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Analytics tool to be established to track policy revision dates by April 2020. </a:t>
                      </a: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All policies to be reviewed and updated according to the  frequency stated on each policy. </a:t>
                      </a:r>
                    </a:p>
                    <a:p>
                      <a:endParaRPr lang="en-US" sz="1100" baseline="0" dirty="0">
                        <a:solidFill>
                          <a:srgbClr val="FF0000"/>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Analytics tool to be created showing each policy, frequency of review, and have a deadline to be reviewed for each respective policy.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Review policies that need to be reviewed according to the Policy Analytic Tool. </a:t>
                      </a:r>
                      <a:r>
                        <a:rPr lang="en-US" sz="1000" baseline="0" dirty="0"/>
                        <a:t>Ensure all policies are aligned with HNO’s Vision, Mission, Core Values and Hockey Canada. Identify and correct gaps within the reviewed policies.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identify gaps in policies and draft new policies accordingly ensuring alignment with HNO’s Vision, Mission, Core Values and Hockey Canada.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indent="0">
                        <a:buFont typeface="Arial" panose="020B0604020202020204" pitchFamily="34" charset="0"/>
                        <a:buNone/>
                      </a:pPr>
                      <a:endParaRPr lang="en-US"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Review policies that need to be reviewed according to the Policy Analytic Tool. </a:t>
                      </a:r>
                      <a:r>
                        <a:rPr lang="en-US" sz="1000" baseline="0" dirty="0"/>
                        <a:t>Ensure all policies are aligned with HNO’s Vision, Mission, Core Values and Hockey Canada. Identify and correct gaps within the reviewed policies.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identify gaps in policies and draft new policies accordingly ensuring alignment with HNO’s Vision, Mission, Core Values and Hockey Canada. </a:t>
                      </a:r>
                    </a:p>
                    <a:p>
                      <a:pPr marL="0" indent="0">
                        <a:buFont typeface="Arial" panose="020B0604020202020204" pitchFamily="34" charset="0"/>
                        <a:buNone/>
                      </a:pPr>
                      <a:endParaRPr lang="en-US" sz="1000" baseline="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Review policies that need to be reviewed according to the Policy Analytic Tool. </a:t>
                      </a:r>
                      <a:r>
                        <a:rPr lang="en-US" sz="1000" baseline="0" dirty="0"/>
                        <a:t>Ensure all policies are aligned with HNO’s Vision, Mission, Core Values and Hockey Canada. Identify and correct gaps within the reviewed policies.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identify gaps in policies and draft new policies accordingly ensuring alignment with HNO’s Vision, Mission, Core Values and Hockey Canada. </a:t>
                      </a:r>
                    </a:p>
                    <a:p>
                      <a:pPr marL="0" indent="0">
                        <a:buFont typeface="Arial" panose="020B0604020202020204" pitchFamily="34" charset="0"/>
                        <a:buNone/>
                      </a:pPr>
                      <a:endParaRPr lang="en-US"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60371296"/>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2. Organizational Effectiveness – Build a high-performance Organization to support our strategies through governance, succession planning, and Member Engagement </a:t>
            </a:r>
            <a:endParaRPr lang="en-CA" sz="2000" dirty="0"/>
          </a:p>
        </p:txBody>
      </p:sp>
    </p:spTree>
    <p:extLst>
      <p:ext uri="{BB962C8B-B14F-4D97-AF65-F5344CB8AC3E}">
        <p14:creationId xmlns:p14="http://schemas.microsoft.com/office/powerpoint/2010/main" val="152988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24</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263882427"/>
              </p:ext>
            </p:extLst>
          </p:nvPr>
        </p:nvGraphicFramePr>
        <p:xfrm>
          <a:off x="1" y="722275"/>
          <a:ext cx="12191999" cy="5294732"/>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35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546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Increase Organizational Effectiveness through Member Engagement</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90% attendance rate at HNO Meetings (AGM, Fall Members Meeting) and Zone Meetings. </a:t>
                      </a: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Member Engagement Plan finalized by 2021/2022.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Analyze the current meeting frequency and timing for zone meetings. Determine the current level of engagement between HNO and the members. Examine the overall current membership engagement landscape.</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Ex. How many times does HNO have direct contact with their Members? Through which mediums? Conversational Dialogue vs informational email blast?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Through research and consultation with MHA’s, develop a Membership Engagement Plan to increase efficient communication between the Branch and MHA’s.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Finalize the Membership Engagement Plan and communicate this plan to MHA’s.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Incorporating the MEP, focus on doing a deep dive into the strategic priorities and needs of Minor Hockey Associations.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Based on research through MEP, develop a plan that focuses aligning MHA’s with HNO’s Strategic Plan.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2. Organizational Effectiveness – Build a high-performance Organization to support our strategies through governance, succession planning, and Member Engagement </a:t>
            </a:r>
            <a:endParaRPr lang="en-CA" sz="2000" dirty="0"/>
          </a:p>
        </p:txBody>
      </p:sp>
    </p:spTree>
    <p:extLst>
      <p:ext uri="{BB962C8B-B14F-4D97-AF65-F5344CB8AC3E}">
        <p14:creationId xmlns:p14="http://schemas.microsoft.com/office/powerpoint/2010/main" val="3078422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25</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405162977"/>
              </p:ext>
            </p:extLst>
          </p:nvPr>
        </p:nvGraphicFramePr>
        <p:xfrm>
          <a:off x="1" y="722275"/>
          <a:ext cx="12191999" cy="5294732"/>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635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327326">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Focus on event hosting for HNO and Regional Events.</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Establish event hosting guidelines prior to 2021/2022.</a:t>
                      </a:r>
                    </a:p>
                    <a:p>
                      <a:endParaRPr lang="en-US" sz="1100" baseline="0" dirty="0">
                        <a:solidFill>
                          <a:srgbClr val="FF0000"/>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Create a task team/work group that will be tasked with creating an event hosting guideline for Regional Events hosted in HNO.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Task team/work group to develop event hosting guidelines document prior to HNO 2021 AGM.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*All Ontario Peewee Championships to be hosted in HNO this year – Task team to analyze the successes and areas of improvement of this event to incorporate into Hosting Guidelines Document*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Event Hosting Guidelines to be approved by HNO Board by September/October Board Meeting. Approved Hosting Guidelines to be distributed to host Associations going forward for Regional or National Championships.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2327326">
                <a:tc vMerge="1">
                  <a:txBody>
                    <a:bodyPr/>
                    <a:lstStyle/>
                    <a:p>
                      <a:endParaRPr lang="en-CA"/>
                    </a:p>
                  </a:txBody>
                  <a:tcPr/>
                </a:tc>
                <a:tc>
                  <a:txBody>
                    <a:bodyPr/>
                    <a:lstStyle/>
                    <a:p>
                      <a:r>
                        <a:rPr lang="en-US" sz="1100" baseline="0" dirty="0">
                          <a:solidFill>
                            <a:srgbClr val="FF0000"/>
                          </a:solidFill>
                        </a:rPr>
                        <a:t>Identify a minimum of 3 additional ways that adds value to the player experience at the HNO AA Tournament of Champions. </a:t>
                      </a:r>
                    </a:p>
                    <a:p>
                      <a:endParaRPr lang="en-US" sz="1100" baseline="0" dirty="0">
                        <a:solidFill>
                          <a:srgbClr val="FF0000"/>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indent="0">
                        <a:buFont typeface="Arial" panose="020B0604020202020204" pitchFamily="34" charset="0"/>
                        <a:buNone/>
                      </a:pPr>
                      <a:r>
                        <a:rPr lang="en-US" sz="1000" baseline="0" dirty="0"/>
                        <a:t>Analyze the 2020 Tournament of Champions Pilot and identify feasible area’s that we could add value to the player experience.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Consult with other Branches/Tournament hosts in creating a list of best practices that adds value to the player experience.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the identified area’s that would add value to the player experience at the 2021 HNO Tournament of Champions.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the 2021 event and build off successes. Identify area’s of improvement for the 2022 HNO Tournament of Champions.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the process in building off the prior event and continue to search for innovative ways to enhance the player experience for those attending the HNO Tournament of Champions.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the process in building off the prior event and continue to search for innovative ways to enhance the player experience for those attending the HNO Tournament of Champions.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209982598"/>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2. Organizational Effectiveness – Build a high-performance Organization to support our strategies through governance, succession planning, and Member Engagement </a:t>
            </a:r>
            <a:endParaRPr lang="en-CA" sz="2000" dirty="0"/>
          </a:p>
        </p:txBody>
      </p:sp>
    </p:spTree>
    <p:extLst>
      <p:ext uri="{BB962C8B-B14F-4D97-AF65-F5344CB8AC3E}">
        <p14:creationId xmlns:p14="http://schemas.microsoft.com/office/powerpoint/2010/main" val="344879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26</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2038270664"/>
              </p:ext>
            </p:extLst>
          </p:nvPr>
        </p:nvGraphicFramePr>
        <p:xfrm>
          <a:off x="1" y="722275"/>
          <a:ext cx="12191999" cy="5279030"/>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713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#5</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973383">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Focus on internal effectiveness and efficiency of the Branch in relation to the strategic plan.</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85% total success rate with measurable targets.</a:t>
                      </a:r>
                    </a:p>
                    <a:p>
                      <a:endParaRPr lang="en-US" sz="1100" baseline="0" dirty="0">
                        <a:solidFill>
                          <a:srgbClr val="FF0000"/>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Measure success rate of measurable targets identified through the strategic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the barriers that prevented successfully achieving targets. Identify ways to improve internal effectiveness and efficiency going forward.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2592607">
                <a:tc vMerge="1">
                  <a:txBody>
                    <a:bodyPr/>
                    <a:lstStyle/>
                    <a:p>
                      <a:endParaRPr lang="en-CA"/>
                    </a:p>
                  </a:txBody>
                  <a:tcPr/>
                </a:tc>
                <a:tc>
                  <a:txBody>
                    <a:bodyPr/>
                    <a:lstStyle/>
                    <a:p>
                      <a:r>
                        <a:rPr lang="en-US" sz="1100" baseline="0" dirty="0">
                          <a:solidFill>
                            <a:srgbClr val="FF0000"/>
                          </a:solidFill>
                        </a:rPr>
                        <a:t>85% success rate year over year with meeting milestones and critical path deadlines. </a:t>
                      </a:r>
                    </a:p>
                    <a:p>
                      <a:endParaRPr lang="en-US" sz="1100" baseline="0" dirty="0">
                        <a:solidFill>
                          <a:srgbClr val="FF0000"/>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indent="0">
                        <a:buFont typeface="Arial" panose="020B0604020202020204" pitchFamily="34" charset="0"/>
                        <a:buNone/>
                      </a:pPr>
                      <a:r>
                        <a:rPr lang="en-US" sz="1000" baseline="0" dirty="0"/>
                        <a:t>Develop a working document that lays out the critical path with date deadlines in achieving each milestone identified in the Operational Plan by January 2020.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Measure the success rate with meeting milestone targets and critical path deadline dates by the 2020 HNO AGM. </a:t>
                      </a:r>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Analyze barriers that prevented successfully meeting these targets. Identify and implement strategies to improve efficiency moving forward.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working document and update critical paths accordingly with reaching the 2020/21 identified milestones.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Measure the success rate with meeting milestone targets and critical path deadline dates by the 2021 HNO AGM.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barriers that prevented successfully meeting these targets. Identify and implement strategies to improve efficiency moving forward.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working document and update critical paths accordingly with reaching the 2021/22 identified milestones.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Measure the success rate with meeting milestone targets and critical path deadline dates by the 2022 HNO AGM.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barriers that prevented successfully meeting these targets. Identify and implement strategies to improve efficiency moving forward.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working document and update critical paths accordingly with reaching the 2022/23 identified milestones.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Measure the success rate with meeting milestone targets and critical path deadline dates by the 2023 HNO AGM.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barriers that prevented successfully meeting these targets. Identify and implement strategies to improve efficiency moving forward.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209982598"/>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2. Organizational Effectiveness – Build a high-performance Organization to support our strategies through governance, succession planning, and Member Engagement </a:t>
            </a:r>
            <a:endParaRPr lang="en-CA" sz="2000" dirty="0"/>
          </a:p>
        </p:txBody>
      </p:sp>
    </p:spTree>
    <p:extLst>
      <p:ext uri="{BB962C8B-B14F-4D97-AF65-F5344CB8AC3E}">
        <p14:creationId xmlns:p14="http://schemas.microsoft.com/office/powerpoint/2010/main" val="373809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27</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3640219044"/>
              </p:ext>
            </p:extLst>
          </p:nvPr>
        </p:nvGraphicFramePr>
        <p:xfrm>
          <a:off x="1" y="722278"/>
          <a:ext cx="12191999" cy="5302999"/>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#1</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262908">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Increase the perceived and actual value of the HNO U-15 camp.</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100% of U-16 Gold Cup player attendee’s from HNO attend the HNO U-15 Camp.</a:t>
                      </a:r>
                    </a:p>
                    <a:p>
                      <a:endParaRPr lang="en-US" sz="1100" baseline="0" dirty="0">
                        <a:solidFill>
                          <a:srgbClr val="FF0000"/>
                        </a:solidFill>
                      </a:endParaRPr>
                    </a:p>
                    <a:p>
                      <a:r>
                        <a:rPr lang="en-US" sz="1100" baseline="0" dirty="0">
                          <a:solidFill>
                            <a:srgbClr val="FF0000"/>
                          </a:solidFill>
                        </a:rPr>
                        <a:t>90% Satisfaction rate overall by attendee’s (parents and players). </a:t>
                      </a: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70 + Participants attend the U-15 camp. </a:t>
                      </a:r>
                    </a:p>
                    <a:p>
                      <a:endParaRPr lang="en-US" sz="1100" baseline="0" dirty="0">
                        <a:solidFill>
                          <a:srgbClr val="FF0000"/>
                        </a:solidFill>
                      </a:endParaRPr>
                    </a:p>
                    <a:p>
                      <a:endParaRPr lang="en-US" sz="1100" baseline="0" dirty="0">
                        <a:solidFill>
                          <a:srgbClr val="FF0000"/>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Consult with Development Committee and identify ways to increase the perceived and actual value of the U-15 Camp.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Develop marketing plan to promote U-15 camp focusing on the importance to attend the U-15 Camp if the player aspires of playing at the U-16 Gold Cup.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Develop and implement a strategy on how to attain the greatest number of feedback forms completed.</a:t>
                      </a:r>
                    </a:p>
                    <a:p>
                      <a:pPr marL="0" indent="0">
                        <a:buFont typeface="Arial" panose="020B0604020202020204" pitchFamily="34" charset="0"/>
                        <a:buNone/>
                      </a:pPr>
                      <a:endParaRPr lang="en-US" sz="1000" baseline="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the 2020 U-15 camp’s successes and areas of improvement. Make adjustments and additions to the camp accordingly.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consult with Development Committee and identify ways to increase the value of the U-15 Camp.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and implement marketing plan to promote the U-15 Camp.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the 2020 U-15 camp’s successes and areas of improvement. Make adjustments and additions to the camp accordingly.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consult with Development Committee and identify ways to increase the value of the U-15 Camp.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and implement marketing plan to promote the U-15 Camp.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the 2020 U-15 camp’s successes and areas of improvement. Make adjustments and additions to the camp accordingly.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consult with Development Committee and identify ways to increase the value of the U-15 Camp.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and implement marketing plan to promote the U-15 Camp.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1400011">
                <a:tc vMerge="1">
                  <a:txBody>
                    <a:bodyPr/>
                    <a:lstStyle/>
                    <a:p>
                      <a:endParaRPr lang="en-CA"/>
                    </a:p>
                  </a:txBody>
                  <a:tcPr/>
                </a:tc>
                <a:tc>
                  <a:txBody>
                    <a:bodyPr/>
                    <a:lstStyle/>
                    <a:p>
                      <a:r>
                        <a:rPr lang="en-US" sz="1100" baseline="0" dirty="0">
                          <a:solidFill>
                            <a:srgbClr val="FF0000"/>
                          </a:solidFill>
                        </a:rPr>
                        <a:t>Develop and Implement a strategy to incorporate the U-16 Gold Cup as a Coach Development Opportunity through the U-15 Camp by 2020/21.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indent="0">
                        <a:buFont typeface="Arial" panose="020B0604020202020204" pitchFamily="34" charset="0"/>
                        <a:buNone/>
                      </a:pPr>
                      <a:r>
                        <a:rPr lang="en-US" sz="1000" baseline="0" dirty="0"/>
                        <a:t>Consult with Development Committee in developing a strategy that incorporates the U-15 Camp and the U-16 Gold Cup as a development Opportunity for Coaches.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the Coach Development Strategy.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Align the U-15 Marketing Plan and the U-15 Camp focus with the Coach Development Strategy.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209982598"/>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3. Development – Deliver gold standard programs to help participants each their maximum potential</a:t>
            </a:r>
            <a:endParaRPr lang="en-CA" sz="2000" dirty="0"/>
          </a:p>
        </p:txBody>
      </p:sp>
    </p:spTree>
    <p:extLst>
      <p:ext uri="{BB962C8B-B14F-4D97-AF65-F5344CB8AC3E}">
        <p14:creationId xmlns:p14="http://schemas.microsoft.com/office/powerpoint/2010/main" val="3564733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28</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2751318127"/>
              </p:ext>
            </p:extLst>
          </p:nvPr>
        </p:nvGraphicFramePr>
        <p:xfrm>
          <a:off x="1" y="722278"/>
          <a:ext cx="12191999" cy="5302999"/>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#2</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9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Develop and Implement the Junior Coach Program. </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A minimum of 50 Junior Coaches involved in the Program. </a:t>
                      </a: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At least 3 MHA’s adopt the Junior Coach Program. </a:t>
                      </a: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80% satisfaction rate with Junior Coaches involved in the program.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Research best practices of Junior Coach Programs across Canada by December 2019.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Through research, develop and HNO Junior Coach Program Manual to be approved by May 2020.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Identify a suitable MHA to take on the Junior Coach Program Pilot Project.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Junior Coach Program to be presented at the 2020 HNO AGM.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Junior Coach Promotion Plan to be created and implemented by August 2020.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Pilot Project to be launched with 1 MHA.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successes and areas of improvement. Build off Pilot Project and continue improving the Junior Coach Program.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Open program availability to other interested Minor Hockey Associations.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successes and areas of improvement. Build off Pilot Project and continue improving the Junior Coach Program.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3. Development – Deliver gold standard programs to help participants each their maximum potential</a:t>
            </a:r>
            <a:endParaRPr lang="en-CA" sz="2000" dirty="0"/>
          </a:p>
        </p:txBody>
      </p:sp>
    </p:spTree>
    <p:extLst>
      <p:ext uri="{BB962C8B-B14F-4D97-AF65-F5344CB8AC3E}">
        <p14:creationId xmlns:p14="http://schemas.microsoft.com/office/powerpoint/2010/main" val="2556649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29</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2662977925"/>
              </p:ext>
            </p:extLst>
          </p:nvPr>
        </p:nvGraphicFramePr>
        <p:xfrm>
          <a:off x="1" y="722278"/>
          <a:ext cx="12191999" cy="5303000"/>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331460">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Develop a strategy to focus on Coaches Professional Development</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40% of coaches who take the Development 1 in 2021/2022 course become certified within 1 calendar year.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Develop analytic tool identifying coaches who have taken the D1 clinic and who has become certified by January 2020.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Research why coaches choose not to get certified and the barriers to certification.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Reduce barriers to certification and develop a follow-up plan based on research to get more coaches certified who have taken the Development 1 clinic.</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follow-up plan for coaches that attend the Development 1 clinic in this playing season.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Measure the success rate of the follow-up plan in getting coaches Development 1 certified from the 2021/22 season.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Revise and execute follow-up plan accordingly for this years D1 clinic attendees.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2331460">
                <a:tc vMerge="1">
                  <a:txBody>
                    <a:bodyPr/>
                    <a:lstStyle/>
                    <a:p>
                      <a:endParaRPr lang="en-CA"/>
                    </a:p>
                  </a:txBody>
                  <a:tcPr/>
                </a:tc>
                <a:tc>
                  <a:txBody>
                    <a:bodyPr/>
                    <a:lstStyle/>
                    <a:p>
                      <a:r>
                        <a:rPr lang="en-US" sz="1100" baseline="0" dirty="0">
                          <a:solidFill>
                            <a:srgbClr val="FF0000"/>
                          </a:solidFill>
                        </a:rPr>
                        <a:t>200 attendees overall instructional stream coaching clinics in 2022/2023.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Research which instructional stream coaching clinics are valued most by membership and in which zones.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Develop scheduling tool to analyze how many instructional stream clinics are offered in which zones and when.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Develop marketing plan for instructional stream clinics by September 2020.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Train a minimum of 3 facilitators to run valued (based on research) instructional stream clinics (1 central/east, 2 west).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Increase Instruction Stream Clinic offerings by at least 4 from 2020/2021 offering.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Continue to analyze which Instructional Stream Clinics are needed and valued by membership.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Track attendance and determine if more clinics/facilitators are needed.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52548917"/>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3. Development – Deliver gold standard programs to help participants each their maximum potential</a:t>
            </a:r>
            <a:endParaRPr lang="en-CA" sz="2000" dirty="0"/>
          </a:p>
        </p:txBody>
      </p:sp>
    </p:spTree>
    <p:extLst>
      <p:ext uri="{BB962C8B-B14F-4D97-AF65-F5344CB8AC3E}">
        <p14:creationId xmlns:p14="http://schemas.microsoft.com/office/powerpoint/2010/main" val="351674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1. Vision Statement</a:t>
            </a:r>
          </a:p>
        </p:txBody>
      </p:sp>
      <p:sp>
        <p:nvSpPr>
          <p:cNvPr id="6" name="TextBox 5">
            <a:extLst>
              <a:ext uri="{FF2B5EF4-FFF2-40B4-BE49-F238E27FC236}">
                <a16:creationId xmlns:a16="http://schemas.microsoft.com/office/drawing/2014/main" id="{9F7B6BA3-BFA8-41BC-B175-4C6A7B2D21E8}"/>
              </a:ext>
            </a:extLst>
          </p:cNvPr>
          <p:cNvSpPr txBox="1"/>
          <p:nvPr/>
        </p:nvSpPr>
        <p:spPr>
          <a:xfrm>
            <a:off x="1239416" y="963709"/>
            <a:ext cx="9321282" cy="3200876"/>
          </a:xfrm>
          <a:prstGeom prst="rect">
            <a:avLst/>
          </a:prstGeom>
          <a:noFill/>
        </p:spPr>
        <p:txBody>
          <a:bodyPr wrap="square" rtlCol="0">
            <a:spAutoFit/>
          </a:bodyPr>
          <a:lstStyle/>
          <a:p>
            <a:pPr>
              <a:lnSpc>
                <a:spcPct val="200000"/>
              </a:lnSpc>
            </a:pPr>
            <a:r>
              <a:rPr lang="en-CA" sz="2000" b="1" u="sng" dirty="0"/>
              <a:t>A Vision Statement: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Defines the optimal desired future state – the mental picture – of what an organization wants to achieve over time;</a:t>
            </a:r>
          </a:p>
          <a:p>
            <a:pPr marL="342900" indent="-342900">
              <a:buFont typeface="Arial" panose="020B0604020202020204" pitchFamily="34" charset="0"/>
              <a:buChar char="•"/>
            </a:pPr>
            <a:r>
              <a:rPr lang="en-CA" dirty="0"/>
              <a:t>Provides guidance and inspiration as to what an organization is focused on achieving in five, ten, or more years;</a:t>
            </a:r>
          </a:p>
          <a:p>
            <a:pPr marL="342900" indent="-342900">
              <a:buFont typeface="Arial" panose="020B0604020202020204" pitchFamily="34" charset="0"/>
              <a:buChar char="•"/>
            </a:pPr>
            <a:r>
              <a:rPr lang="en-CA" dirty="0"/>
              <a:t>It is what all employees understand their work every day ultimately contributes towards accomplishing over the long term; and,</a:t>
            </a:r>
          </a:p>
          <a:p>
            <a:pPr marL="342900" indent="-342900">
              <a:buFont typeface="Arial" panose="020B0604020202020204" pitchFamily="34" charset="0"/>
              <a:buChar char="•"/>
            </a:pPr>
            <a:r>
              <a:rPr lang="en-CA" dirty="0"/>
              <a:t>Is written succinctly in an inspirational manner that makes it easy for all employees to repeat it at any given time.</a:t>
            </a:r>
          </a:p>
        </p:txBody>
      </p:sp>
      <p:sp>
        <p:nvSpPr>
          <p:cNvPr id="7" name="TextBox 6">
            <a:extLst>
              <a:ext uri="{FF2B5EF4-FFF2-40B4-BE49-F238E27FC236}">
                <a16:creationId xmlns:a16="http://schemas.microsoft.com/office/drawing/2014/main" id="{79BF2A7B-5E39-4CF2-8C54-E2741BDBCBAE}"/>
              </a:ext>
            </a:extLst>
          </p:cNvPr>
          <p:cNvSpPr txBox="1"/>
          <p:nvPr/>
        </p:nvSpPr>
        <p:spPr>
          <a:xfrm>
            <a:off x="1099458" y="4758613"/>
            <a:ext cx="9321282" cy="646331"/>
          </a:xfrm>
          <a:prstGeom prst="rect">
            <a:avLst/>
          </a:prstGeom>
          <a:noFill/>
          <a:ln>
            <a:solidFill>
              <a:schemeClr val="tx1"/>
            </a:solidFill>
          </a:ln>
        </p:spPr>
        <p:txBody>
          <a:bodyPr wrap="square" rtlCol="0">
            <a:spAutoFit/>
          </a:bodyPr>
          <a:lstStyle/>
          <a:p>
            <a:r>
              <a:rPr lang="en-CA" dirty="0"/>
              <a:t>To be the sport of choice in Northwestern Ontario providing an atmosphere for everyone to achieve their goals. </a:t>
            </a:r>
          </a:p>
        </p:txBody>
      </p:sp>
      <p:sp>
        <p:nvSpPr>
          <p:cNvPr id="8" name="TextBox 7">
            <a:extLst>
              <a:ext uri="{FF2B5EF4-FFF2-40B4-BE49-F238E27FC236}">
                <a16:creationId xmlns:a16="http://schemas.microsoft.com/office/drawing/2014/main" id="{70EA2F9C-A25A-4FE9-8D3A-3968EB2CCC3F}"/>
              </a:ext>
            </a:extLst>
          </p:cNvPr>
          <p:cNvSpPr txBox="1"/>
          <p:nvPr/>
        </p:nvSpPr>
        <p:spPr>
          <a:xfrm>
            <a:off x="1110343" y="4373752"/>
            <a:ext cx="9321282" cy="369332"/>
          </a:xfrm>
          <a:prstGeom prst="rect">
            <a:avLst/>
          </a:prstGeom>
          <a:solidFill>
            <a:schemeClr val="tx1"/>
          </a:solidFill>
        </p:spPr>
        <p:txBody>
          <a:bodyPr wrap="square" rtlCol="0">
            <a:spAutoFit/>
          </a:bodyPr>
          <a:lstStyle/>
          <a:p>
            <a:r>
              <a:rPr lang="en-CA" dirty="0">
                <a:solidFill>
                  <a:schemeClr val="bg1"/>
                </a:solidFill>
              </a:rPr>
              <a:t>Hockey Northwestern Ontario’s Vision:</a:t>
            </a:r>
          </a:p>
        </p:txBody>
      </p:sp>
      <p:sp>
        <p:nvSpPr>
          <p:cNvPr id="10" name="Slide Number Placeholder 9">
            <a:extLst>
              <a:ext uri="{FF2B5EF4-FFF2-40B4-BE49-F238E27FC236}">
                <a16:creationId xmlns:a16="http://schemas.microsoft.com/office/drawing/2014/main" id="{EA058340-C6B0-4605-BFF9-D393ACD0FEC9}"/>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2" name="TextBox 1">
            <a:extLst>
              <a:ext uri="{FF2B5EF4-FFF2-40B4-BE49-F238E27FC236}">
                <a16:creationId xmlns:a16="http://schemas.microsoft.com/office/drawing/2014/main" id="{A6FA362A-7EF5-7730-35D4-BE877E9825B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104196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30</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3114985790"/>
              </p:ext>
            </p:extLst>
          </p:nvPr>
        </p:nvGraphicFramePr>
        <p:xfrm>
          <a:off x="1" y="722278"/>
          <a:ext cx="12191999" cy="5303000"/>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Deliver gold standard age-appropriate programming to help participants reach their maximum potential.</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Hockey Canada Player Pathways from IP through to Peewee to be fully implemented.</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Marketing plan to be created and implemented on the Atom Pathway by January 2020.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Identify and help reduce barriers to implementation. Support MHA’s with resources leading up to the Atom Pathway implementation for the 2020/21 season.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Full Implementation of the Atom Pathway.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Follow up with MHA’s and help with their challenges and difficulties with implementation.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Develop marketing plan for the Peewee Pathway by 2021 AGM.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Peewee Pathway marketing plan for implementation in 2022/2023.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Identify and help reduce barriers to implementation. Support MHA’s with resources leading up to the Peewee Pathway implementation.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Full implementation of the Peewee Pathway.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Follow up with MHA’s and help with their challenges and difficulties with implementation.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3. Development – Deliver gold standard programs to help participants each their maximum potential</a:t>
            </a:r>
            <a:endParaRPr lang="en-CA" sz="2000" dirty="0"/>
          </a:p>
        </p:txBody>
      </p:sp>
    </p:spTree>
    <p:extLst>
      <p:ext uri="{BB962C8B-B14F-4D97-AF65-F5344CB8AC3E}">
        <p14:creationId xmlns:p14="http://schemas.microsoft.com/office/powerpoint/2010/main" val="908709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31</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3795736946"/>
              </p:ext>
            </p:extLst>
          </p:nvPr>
        </p:nvGraphicFramePr>
        <p:xfrm>
          <a:off x="1" y="722278"/>
          <a:ext cx="12191999" cy="5303000"/>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#5</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Focus on Official Development. </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Official Development pathway to be implemented across HNO.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Help RIC in implementing the soft roll out of the  Official Development Plan - Pilot Project. </a:t>
                      </a:r>
                    </a:p>
                    <a:p>
                      <a:pPr marL="0" indent="0">
                        <a:buFont typeface="Arial" panose="020B0604020202020204" pitchFamily="34" charset="0"/>
                        <a:buNone/>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Iron-out wrinkles of the soft roll out of the Official Development Plan – Pilot Project. Full implementation of Pilot Project in Central Zone this season.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the successes of the Pilot Project and communicate to MHA’s and MHA RIC what the pilot project is, the successes of it, and how to implement in their Association.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an HNO-wide Official Development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3. Development – Deliver gold standard programs to help participants each their maximum potential</a:t>
            </a:r>
            <a:endParaRPr lang="en-CA" sz="2000" dirty="0"/>
          </a:p>
        </p:txBody>
      </p:sp>
    </p:spTree>
    <p:extLst>
      <p:ext uri="{BB962C8B-B14F-4D97-AF65-F5344CB8AC3E}">
        <p14:creationId xmlns:p14="http://schemas.microsoft.com/office/powerpoint/2010/main" val="363578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32</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2992547588"/>
              </p:ext>
            </p:extLst>
          </p:nvPr>
        </p:nvGraphicFramePr>
        <p:xfrm>
          <a:off x="1" y="722278"/>
          <a:ext cx="12191999" cy="5303000"/>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#1</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Build a stronger social media presence with a strong emphasis on the Facebook, Twitter, and Instagram platforms. </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Grow our social media presence by at least 80%  total in terms of followers (Instagram, Twitter) and likes (Facebook).</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In-depth market analysis to be finalized by March 2020. Analyze areas of weak social media presence (geographically and demographically).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aseline="0" dirty="0"/>
                        <a:t>Based on research, create a Marketing Plan in alignment with strategic objectives.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Social Media Marketing Plan to be finalized and Implemented by September 2020.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Research best practices in promotions that focus on social media growth.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at least 3 social media promotions that focus’s on growth in alignment with strategic objectives.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Focus on successes and innovative ways to build on the Social Media Marketing Plan and grow HNO’s social media presence.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4. Organizational Sustainability – Develop comprehensive strategies in increasing Financial Stability, and strengthening the HNO Brand</a:t>
            </a:r>
            <a:endParaRPr lang="en-CA" sz="2000" dirty="0"/>
          </a:p>
        </p:txBody>
      </p:sp>
    </p:spTree>
    <p:extLst>
      <p:ext uri="{BB962C8B-B14F-4D97-AF65-F5344CB8AC3E}">
        <p14:creationId xmlns:p14="http://schemas.microsoft.com/office/powerpoint/2010/main" val="209068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41B20-A015-4C13-9F71-8FDBCEA1EC10}"/>
              </a:ext>
            </a:extLst>
          </p:cNvPr>
          <p:cNvSpPr>
            <a:spLocks noGrp="1"/>
          </p:cNvSpPr>
          <p:nvPr>
            <p:ph type="sldNum" sz="quarter" idx="12"/>
          </p:nvPr>
        </p:nvSpPr>
        <p:spPr/>
        <p:txBody>
          <a:bodyPr/>
          <a:lstStyle/>
          <a:p>
            <a:fld id="{4FAB73BC-B049-4115-A692-8D63A059BFB8}" type="slidenum">
              <a:rPr lang="en-US" smtClean="0"/>
              <a:t>33</a:t>
            </a:fld>
            <a:endParaRPr lang="en-US" dirty="0"/>
          </a:p>
        </p:txBody>
      </p:sp>
      <p:graphicFrame>
        <p:nvGraphicFramePr>
          <p:cNvPr id="5" name="Table 4">
            <a:extLst>
              <a:ext uri="{FF2B5EF4-FFF2-40B4-BE49-F238E27FC236}">
                <a16:creationId xmlns:a16="http://schemas.microsoft.com/office/drawing/2014/main" id="{54B9E8B7-0B31-4528-AE84-C709A0705A20}"/>
              </a:ext>
            </a:extLst>
          </p:cNvPr>
          <p:cNvGraphicFramePr>
            <a:graphicFrameLocks noGrp="1"/>
          </p:cNvGraphicFramePr>
          <p:nvPr>
            <p:extLst>
              <p:ext uri="{D42A27DB-BD31-4B8C-83A1-F6EECF244321}">
                <p14:modId xmlns:p14="http://schemas.microsoft.com/office/powerpoint/2010/main" val="3999123059"/>
              </p:ext>
            </p:extLst>
          </p:nvPr>
        </p:nvGraphicFramePr>
        <p:xfrm>
          <a:off x="1" y="722278"/>
          <a:ext cx="12191999" cy="5303000"/>
        </p:xfrm>
        <a:graphic>
          <a:graphicData uri="http://schemas.openxmlformats.org/drawingml/2006/table">
            <a:tbl>
              <a:tblPr firstRow="1" bandRow="1"/>
              <a:tblGrid>
                <a:gridCol w="1741714">
                  <a:extLst>
                    <a:ext uri="{9D8B030D-6E8A-4147-A177-3AD203B41FA5}">
                      <a16:colId xmlns:a16="http://schemas.microsoft.com/office/drawing/2014/main" val="20000"/>
                    </a:ext>
                  </a:extLst>
                </a:gridCol>
                <a:gridCol w="1875912">
                  <a:extLst>
                    <a:ext uri="{9D8B030D-6E8A-4147-A177-3AD203B41FA5}">
                      <a16:colId xmlns:a16="http://schemas.microsoft.com/office/drawing/2014/main" val="20001"/>
                    </a:ext>
                  </a:extLst>
                </a:gridCol>
                <a:gridCol w="2071974">
                  <a:extLst>
                    <a:ext uri="{9D8B030D-6E8A-4147-A177-3AD203B41FA5}">
                      <a16:colId xmlns:a16="http://schemas.microsoft.com/office/drawing/2014/main" val="20002"/>
                    </a:ext>
                  </a:extLst>
                </a:gridCol>
                <a:gridCol w="214283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225963">
                  <a:extLst>
                    <a:ext uri="{9D8B030D-6E8A-4147-A177-3AD203B41FA5}">
                      <a16:colId xmlns:a16="http://schemas.microsoft.com/office/drawing/2014/main" val="20005"/>
                    </a:ext>
                  </a:extLst>
                </a:gridCol>
              </a:tblGrid>
              <a:tr h="4861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Strategy</a:t>
                      </a:r>
                      <a:r>
                        <a:rPr lang="en-US" baseline="0" dirty="0"/>
                        <a:t> #2</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Measurable 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2019/20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2021/22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2022/23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662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lang="en-US" sz="1100" b="1" i="0" kern="1200" dirty="0">
                          <a:solidFill>
                            <a:schemeClr val="tx1"/>
                          </a:solidFill>
                          <a:latin typeface="Calibri"/>
                          <a:ea typeface="+mn-ea"/>
                          <a:cs typeface="+mn-cs"/>
                        </a:rPr>
                        <a:t>Increase HNO’s Financial Stability</a:t>
                      </a:r>
                    </a:p>
                    <a:p>
                      <a:endParaRPr lang="en-US" sz="11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aseline="0" dirty="0">
                          <a:solidFill>
                            <a:srgbClr val="FF0000"/>
                          </a:solidFill>
                        </a:rPr>
                        <a:t>Identify and establish a minimum of 3 financial efficiencies. </a:t>
                      </a: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Secure non-traditional sources of revenue to grow net revenues by 2.5%.  ($15,292 not including potential PSO funding). </a:t>
                      </a:r>
                    </a:p>
                    <a:p>
                      <a:endParaRPr lang="en-US" sz="1100" baseline="0" dirty="0">
                        <a:solidFill>
                          <a:srgbClr val="FF0000"/>
                        </a:solidFill>
                      </a:endParaRPr>
                    </a:p>
                    <a:p>
                      <a:endParaRPr lang="en-US" sz="1100" baseline="0" dirty="0">
                        <a:solidFill>
                          <a:srgbClr val="FF0000"/>
                        </a:solidFill>
                      </a:endParaRPr>
                    </a:p>
                    <a:p>
                      <a:endParaRPr lang="en-US" sz="1100" baseline="0" dirty="0">
                        <a:solidFill>
                          <a:srgbClr val="FF0000"/>
                        </a:solidFill>
                      </a:endParaRPr>
                    </a:p>
                    <a:p>
                      <a:r>
                        <a:rPr lang="en-US" sz="1100" baseline="0" dirty="0">
                          <a:solidFill>
                            <a:srgbClr val="FF0000"/>
                          </a:solidFill>
                        </a:rPr>
                        <a:t>The 3-year budget forecast developed in the year 2023 to be forecasting a surplus year over year.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baseline="0" dirty="0"/>
                        <a:t>Sponsorship and Partnership strategy to be developed by the 2020 HNO AGM that focus’s on attracting sponsors and partners that align with our core values. </a:t>
                      </a:r>
                    </a:p>
                    <a:p>
                      <a:pPr marL="0" indent="0">
                        <a:buFont typeface="Arial" panose="020B0604020202020204" pitchFamily="34" charset="0"/>
                        <a:buNone/>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Develop a plan to actively seek out and engage potential sponsors and partnerships year over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In consultation with HNO’s finance committee, do an in-depth analysis of HNO’s budget and identify areas of potential expense savings.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Analyze secured sponsorships and partnerships. Identify areas of potential for further sponsorships and partnerships.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Implement expense savings and further analyze HNO budget with the Finance Committee to identify expense inefficiencies.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3-year budget forecasting to be finalized by the 2023 HNO AGM.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6F095FB-91F1-4FED-8577-4F0C89071ED4}"/>
              </a:ext>
            </a:extLst>
          </p:cNvPr>
          <p:cNvSpPr txBox="1">
            <a:spLocks/>
          </p:cNvSpPr>
          <p:nvPr/>
        </p:nvSpPr>
        <p:spPr>
          <a:xfrm>
            <a:off x="1035943" y="178807"/>
            <a:ext cx="10254965" cy="543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000" i="1" dirty="0"/>
              <a:t>Objective: 4. Organizational Sustainability – Develop comprehensive strategies in increasing Financial Stability, and strengthening the HNO Brand</a:t>
            </a:r>
            <a:endParaRPr lang="en-CA" sz="2000" dirty="0"/>
          </a:p>
        </p:txBody>
      </p:sp>
    </p:spTree>
    <p:extLst>
      <p:ext uri="{BB962C8B-B14F-4D97-AF65-F5344CB8AC3E}">
        <p14:creationId xmlns:p14="http://schemas.microsoft.com/office/powerpoint/2010/main" val="62051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2. Mission Statement</a:t>
            </a:r>
          </a:p>
        </p:txBody>
      </p:sp>
      <p:sp>
        <p:nvSpPr>
          <p:cNvPr id="6" name="TextBox 5">
            <a:extLst>
              <a:ext uri="{FF2B5EF4-FFF2-40B4-BE49-F238E27FC236}">
                <a16:creationId xmlns:a16="http://schemas.microsoft.com/office/drawing/2014/main" id="{9F7B6BA3-BFA8-41BC-B175-4C6A7B2D21E8}"/>
              </a:ext>
            </a:extLst>
          </p:cNvPr>
          <p:cNvSpPr txBox="1"/>
          <p:nvPr/>
        </p:nvSpPr>
        <p:spPr>
          <a:xfrm>
            <a:off x="1239416" y="963709"/>
            <a:ext cx="9321282" cy="3200876"/>
          </a:xfrm>
          <a:prstGeom prst="rect">
            <a:avLst/>
          </a:prstGeom>
          <a:noFill/>
        </p:spPr>
        <p:txBody>
          <a:bodyPr wrap="square" rtlCol="0">
            <a:spAutoFit/>
          </a:bodyPr>
          <a:lstStyle/>
          <a:p>
            <a:pPr>
              <a:lnSpc>
                <a:spcPct val="200000"/>
              </a:lnSpc>
            </a:pPr>
            <a:r>
              <a:rPr lang="en-CA" sz="2000" b="1" u="sng" dirty="0"/>
              <a:t>A Mission Statement: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Defines the present state or purpose of an organization;</a:t>
            </a:r>
          </a:p>
          <a:p>
            <a:pPr marL="342900" indent="-342900">
              <a:buFont typeface="Arial" panose="020B0604020202020204" pitchFamily="34" charset="0"/>
              <a:buChar char="•"/>
            </a:pPr>
            <a:r>
              <a:rPr lang="en-CA" dirty="0"/>
              <a:t>Answers three questions about why an organization exists – </a:t>
            </a:r>
          </a:p>
          <a:p>
            <a:pPr marL="800100" lvl="1" indent="-342900">
              <a:buFont typeface="Arial" panose="020B0604020202020204" pitchFamily="34" charset="0"/>
              <a:buChar char="•"/>
            </a:pPr>
            <a:r>
              <a:rPr lang="en-CA" b="1" dirty="0"/>
              <a:t>WHAT</a:t>
            </a:r>
            <a:r>
              <a:rPr lang="en-CA" dirty="0"/>
              <a:t> is does;</a:t>
            </a:r>
          </a:p>
          <a:p>
            <a:pPr marL="800100" lvl="1" indent="-342900">
              <a:buFont typeface="Arial" panose="020B0604020202020204" pitchFamily="34" charset="0"/>
              <a:buChar char="•"/>
            </a:pPr>
            <a:r>
              <a:rPr lang="en-CA" b="1" dirty="0"/>
              <a:t>WHO</a:t>
            </a:r>
            <a:r>
              <a:rPr lang="en-CA" dirty="0"/>
              <a:t> it does it for; and</a:t>
            </a:r>
          </a:p>
          <a:p>
            <a:pPr marL="800100" lvl="1" indent="-342900">
              <a:buFont typeface="Arial" panose="020B0604020202020204" pitchFamily="34" charset="0"/>
              <a:buChar char="•"/>
            </a:pPr>
            <a:r>
              <a:rPr lang="en-CA" b="1" dirty="0"/>
              <a:t>HOW</a:t>
            </a:r>
            <a:r>
              <a:rPr lang="en-CA" dirty="0"/>
              <a:t> it does what it does.</a:t>
            </a:r>
          </a:p>
          <a:p>
            <a:pPr marL="342900" indent="-342900">
              <a:buFont typeface="Arial" panose="020B0604020202020204" pitchFamily="34" charset="0"/>
              <a:buChar char="•"/>
            </a:pPr>
            <a:r>
              <a:rPr lang="en-CA" dirty="0"/>
              <a:t>Is written succinctly in the form of a sentence or two, but for a shorter timeframe (one to three years) than a Vision statement; and,</a:t>
            </a:r>
          </a:p>
          <a:p>
            <a:pPr marL="342900" indent="-342900">
              <a:buFont typeface="Arial" panose="020B0604020202020204" pitchFamily="34" charset="0"/>
              <a:buChar char="•"/>
            </a:pPr>
            <a:r>
              <a:rPr lang="en-CA" dirty="0"/>
              <a:t>Is something that all employees should be able to articulate upon request.</a:t>
            </a:r>
          </a:p>
        </p:txBody>
      </p:sp>
      <p:sp>
        <p:nvSpPr>
          <p:cNvPr id="7" name="TextBox 6">
            <a:extLst>
              <a:ext uri="{FF2B5EF4-FFF2-40B4-BE49-F238E27FC236}">
                <a16:creationId xmlns:a16="http://schemas.microsoft.com/office/drawing/2014/main" id="{79BF2A7B-5E39-4CF2-8C54-E2741BDBCBAE}"/>
              </a:ext>
            </a:extLst>
          </p:cNvPr>
          <p:cNvSpPr txBox="1"/>
          <p:nvPr/>
        </p:nvSpPr>
        <p:spPr>
          <a:xfrm>
            <a:off x="1099458" y="4758613"/>
            <a:ext cx="9321282" cy="369332"/>
          </a:xfrm>
          <a:prstGeom prst="rect">
            <a:avLst/>
          </a:prstGeom>
          <a:noFill/>
          <a:ln>
            <a:solidFill>
              <a:schemeClr val="tx1"/>
            </a:solidFill>
          </a:ln>
        </p:spPr>
        <p:txBody>
          <a:bodyPr wrap="square" rtlCol="0">
            <a:spAutoFit/>
          </a:bodyPr>
          <a:lstStyle/>
          <a:p>
            <a:r>
              <a:rPr lang="en-CA" dirty="0"/>
              <a:t>“Lead, Promote and Encourage Positive Hockey Experiences.”</a:t>
            </a:r>
          </a:p>
        </p:txBody>
      </p:sp>
      <p:sp>
        <p:nvSpPr>
          <p:cNvPr id="8" name="TextBox 7">
            <a:extLst>
              <a:ext uri="{FF2B5EF4-FFF2-40B4-BE49-F238E27FC236}">
                <a16:creationId xmlns:a16="http://schemas.microsoft.com/office/drawing/2014/main" id="{70EA2F9C-A25A-4FE9-8D3A-3968EB2CCC3F}"/>
              </a:ext>
            </a:extLst>
          </p:cNvPr>
          <p:cNvSpPr txBox="1"/>
          <p:nvPr/>
        </p:nvSpPr>
        <p:spPr>
          <a:xfrm>
            <a:off x="1110343" y="4373752"/>
            <a:ext cx="9321282" cy="369332"/>
          </a:xfrm>
          <a:prstGeom prst="rect">
            <a:avLst/>
          </a:prstGeom>
          <a:solidFill>
            <a:schemeClr val="tx1"/>
          </a:solidFill>
        </p:spPr>
        <p:txBody>
          <a:bodyPr wrap="square" rtlCol="0">
            <a:spAutoFit/>
          </a:bodyPr>
          <a:lstStyle/>
          <a:p>
            <a:r>
              <a:rPr lang="en-CA" dirty="0">
                <a:solidFill>
                  <a:schemeClr val="bg1"/>
                </a:solidFill>
              </a:rPr>
              <a:t>Hockey Northwestern Ontario’s Mission:</a:t>
            </a:r>
          </a:p>
        </p:txBody>
      </p:sp>
      <p:sp>
        <p:nvSpPr>
          <p:cNvPr id="3" name="Slide Number Placeholder 2">
            <a:extLst>
              <a:ext uri="{FF2B5EF4-FFF2-40B4-BE49-F238E27FC236}">
                <a16:creationId xmlns:a16="http://schemas.microsoft.com/office/drawing/2014/main" id="{56EB5708-1A9A-4952-9D74-C9AA62EF4C82}"/>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22765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3. HNO Core Values</a:t>
            </a:r>
          </a:p>
        </p:txBody>
      </p:sp>
      <p:sp>
        <p:nvSpPr>
          <p:cNvPr id="9" name="Rectangle 5">
            <a:extLst>
              <a:ext uri="{FF2B5EF4-FFF2-40B4-BE49-F238E27FC236}">
                <a16:creationId xmlns:a16="http://schemas.microsoft.com/office/drawing/2014/main" id="{3ADCC850-81B7-4143-B0F2-6B4AB9A36DF9}"/>
              </a:ext>
            </a:extLst>
          </p:cNvPr>
          <p:cNvSpPr txBox="1">
            <a:spLocks noChangeArrowheads="1"/>
          </p:cNvSpPr>
          <p:nvPr/>
        </p:nvSpPr>
        <p:spPr>
          <a:xfrm>
            <a:off x="1562160" y="1532797"/>
            <a:ext cx="8602090" cy="1077520"/>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This is the attitude and altitude that staff and volunteers bring to the organization. It is this very HNO characteristic that separates HNO from other non-hockey PSO’s in our country. It is the same level of commitment we ask and see in our players when competing for Canada or at the community level. Your extreme level of commitment leads to our success both on and off the ice.</a:t>
            </a:r>
          </a:p>
        </p:txBody>
      </p:sp>
      <p:sp>
        <p:nvSpPr>
          <p:cNvPr id="10" name="Rectangle 5">
            <a:extLst>
              <a:ext uri="{FF2B5EF4-FFF2-40B4-BE49-F238E27FC236}">
                <a16:creationId xmlns:a16="http://schemas.microsoft.com/office/drawing/2014/main" id="{E58DF669-3BD4-42D6-8E1F-45B2F3049327}"/>
              </a:ext>
            </a:extLst>
          </p:cNvPr>
          <p:cNvSpPr txBox="1">
            <a:spLocks noChangeArrowheads="1"/>
          </p:cNvSpPr>
          <p:nvPr/>
        </p:nvSpPr>
        <p:spPr>
          <a:xfrm>
            <a:off x="1562160" y="1108242"/>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Commitment</a:t>
            </a:r>
          </a:p>
        </p:txBody>
      </p:sp>
      <p:sp>
        <p:nvSpPr>
          <p:cNvPr id="11" name="Rectangle 5">
            <a:extLst>
              <a:ext uri="{FF2B5EF4-FFF2-40B4-BE49-F238E27FC236}">
                <a16:creationId xmlns:a16="http://schemas.microsoft.com/office/drawing/2014/main" id="{A82E0745-2EE2-42B3-8B75-12CB354C5642}"/>
              </a:ext>
            </a:extLst>
          </p:cNvPr>
          <p:cNvSpPr txBox="1">
            <a:spLocks noChangeArrowheads="1"/>
          </p:cNvSpPr>
          <p:nvPr/>
        </p:nvSpPr>
        <p:spPr>
          <a:xfrm>
            <a:off x="1562160" y="3183316"/>
            <a:ext cx="8602090" cy="799887"/>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Passion is the energy that fuels HNO’s success and allows HNO to realize our vision and objectives. This is the primary characteristic of who HNO is and what we look for in hiring employees of this organization.</a:t>
            </a:r>
          </a:p>
        </p:txBody>
      </p:sp>
      <p:sp>
        <p:nvSpPr>
          <p:cNvPr id="12" name="Rectangle 5">
            <a:extLst>
              <a:ext uri="{FF2B5EF4-FFF2-40B4-BE49-F238E27FC236}">
                <a16:creationId xmlns:a16="http://schemas.microsoft.com/office/drawing/2014/main" id="{FAB16E09-31FB-409F-9058-A02CB4C11DAF}"/>
              </a:ext>
            </a:extLst>
          </p:cNvPr>
          <p:cNvSpPr txBox="1">
            <a:spLocks noChangeArrowheads="1"/>
          </p:cNvSpPr>
          <p:nvPr/>
        </p:nvSpPr>
        <p:spPr>
          <a:xfrm>
            <a:off x="1562160" y="2771298"/>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Passion</a:t>
            </a:r>
          </a:p>
        </p:txBody>
      </p:sp>
      <p:sp>
        <p:nvSpPr>
          <p:cNvPr id="13" name="Rectangle 5">
            <a:extLst>
              <a:ext uri="{FF2B5EF4-FFF2-40B4-BE49-F238E27FC236}">
                <a16:creationId xmlns:a16="http://schemas.microsoft.com/office/drawing/2014/main" id="{8DBF5799-04B9-437E-8704-579AFBC88E69}"/>
              </a:ext>
            </a:extLst>
          </p:cNvPr>
          <p:cNvSpPr txBox="1">
            <a:spLocks noChangeArrowheads="1"/>
          </p:cNvSpPr>
          <p:nvPr/>
        </p:nvSpPr>
        <p:spPr>
          <a:xfrm>
            <a:off x="1562160" y="4617680"/>
            <a:ext cx="8602090" cy="117600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HNO staff must have respect for the game, our volunteers, and the future direction and plans that allow the organization to achieve it’s vision and objectives. Respect means taking a direct approach, setting realistic and measurable goals and sticking to them, all while supporting each other through a sense of “family”. The success of Hockey Canada comes from an honest approach to who we are, what we do, how we do it producing results and most important of all, doing it together as a “team”.</a:t>
            </a:r>
          </a:p>
        </p:txBody>
      </p:sp>
      <p:sp>
        <p:nvSpPr>
          <p:cNvPr id="14" name="Rectangle 5">
            <a:extLst>
              <a:ext uri="{FF2B5EF4-FFF2-40B4-BE49-F238E27FC236}">
                <a16:creationId xmlns:a16="http://schemas.microsoft.com/office/drawing/2014/main" id="{5D0E2654-FA65-4C51-8F84-6849F497EFF1}"/>
              </a:ext>
            </a:extLst>
          </p:cNvPr>
          <p:cNvSpPr txBox="1">
            <a:spLocks noChangeArrowheads="1"/>
          </p:cNvSpPr>
          <p:nvPr/>
        </p:nvSpPr>
        <p:spPr>
          <a:xfrm>
            <a:off x="1562160" y="4205663"/>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Respect</a:t>
            </a:r>
          </a:p>
        </p:txBody>
      </p:sp>
      <p:sp>
        <p:nvSpPr>
          <p:cNvPr id="3" name="Slide Number Placeholder 2">
            <a:extLst>
              <a:ext uri="{FF2B5EF4-FFF2-40B4-BE49-F238E27FC236}">
                <a16:creationId xmlns:a16="http://schemas.microsoft.com/office/drawing/2014/main" id="{B77E3D51-0BC0-4244-A131-1FBE0595CC3E}"/>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82162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3. HNO Core Values</a:t>
            </a:r>
          </a:p>
        </p:txBody>
      </p:sp>
      <p:sp>
        <p:nvSpPr>
          <p:cNvPr id="6" name="Rectangle 5">
            <a:extLst>
              <a:ext uri="{FF2B5EF4-FFF2-40B4-BE49-F238E27FC236}">
                <a16:creationId xmlns:a16="http://schemas.microsoft.com/office/drawing/2014/main" id="{B1787D6E-FDB5-489E-A3E1-D770FFD7CF5F}"/>
              </a:ext>
            </a:extLst>
          </p:cNvPr>
          <p:cNvSpPr txBox="1">
            <a:spLocks noChangeArrowheads="1"/>
          </p:cNvSpPr>
          <p:nvPr/>
        </p:nvSpPr>
        <p:spPr>
          <a:xfrm>
            <a:off x="1655466" y="157011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i="1" dirty="0"/>
              <a:t>In a positive hockey experience for all participants, in a safe, sportsmanlike environment.</a:t>
            </a:r>
          </a:p>
          <a:p>
            <a:pPr>
              <a:lnSpc>
                <a:spcPct val="120000"/>
              </a:lnSpc>
            </a:pPr>
            <a:r>
              <a:rPr lang="en-US" sz="1400" i="1" dirty="0"/>
              <a:t>In the development of life skills which will benefit participants throughout their lives.</a:t>
            </a:r>
          </a:p>
          <a:p>
            <a:pPr>
              <a:lnSpc>
                <a:spcPct val="120000"/>
              </a:lnSpc>
            </a:pPr>
            <a:r>
              <a:rPr lang="en-US" sz="1400" i="1" dirty="0"/>
              <a:t>In the values of fair play and sportsmanship, including the development of respect for all people by all participants.</a:t>
            </a:r>
          </a:p>
          <a:p>
            <a:pPr>
              <a:lnSpc>
                <a:spcPct val="120000"/>
              </a:lnSpc>
            </a:pPr>
            <a:r>
              <a:rPr lang="en-US" sz="1400" i="1" dirty="0"/>
              <a:t>In hockey opportunities for all people regardless of age, gender, colour, race, ethnic origin, religion, sexual orientation, or socio-economic status and in both official languages.</a:t>
            </a:r>
          </a:p>
          <a:p>
            <a:pPr>
              <a:lnSpc>
                <a:spcPct val="120000"/>
              </a:lnSpc>
            </a:pPr>
            <a:r>
              <a:rPr lang="en-US" sz="1400" i="1" dirty="0"/>
              <a:t>In the importance for participants to develop dignity and self- esteem.</a:t>
            </a:r>
          </a:p>
          <a:p>
            <a:pPr>
              <a:lnSpc>
                <a:spcPct val="120000"/>
              </a:lnSpc>
            </a:pPr>
            <a:r>
              <a:rPr lang="en-US" sz="1400" i="1" dirty="0"/>
              <a:t>To instill the values of honesty and integrity in participants at all times.</a:t>
            </a:r>
          </a:p>
          <a:p>
            <a:pPr>
              <a:lnSpc>
                <a:spcPct val="120000"/>
              </a:lnSpc>
            </a:pPr>
            <a:r>
              <a:rPr lang="en-US" sz="1400" i="1" dirty="0"/>
              <a:t>In the promotion of teamwork, and the belief that what groups and society can achieve as a whole is greater than that which can be achieved by individuals.</a:t>
            </a:r>
          </a:p>
          <a:p>
            <a:pPr>
              <a:lnSpc>
                <a:spcPct val="120000"/>
              </a:lnSpc>
            </a:pPr>
            <a:r>
              <a:rPr lang="en-US" sz="1400" i="1" dirty="0"/>
              <a:t>In the country of Canada, its tradition in the game of hockey, and the proud and successful representation of this tradition around the world.</a:t>
            </a:r>
          </a:p>
          <a:p>
            <a:pPr>
              <a:lnSpc>
                <a:spcPct val="120000"/>
              </a:lnSpc>
            </a:pPr>
            <a:r>
              <a:rPr lang="en-US" sz="1400" i="1" dirty="0"/>
              <a:t>In the value of hard work, determination, the pursuit of excellence and success in all activities.</a:t>
            </a:r>
          </a:p>
          <a:p>
            <a:pPr>
              <a:lnSpc>
                <a:spcPct val="120000"/>
              </a:lnSpc>
            </a:pPr>
            <a:r>
              <a:rPr lang="en-US" sz="1400" i="1" dirty="0"/>
              <a:t>In the benefits of personal and physical well- being.</a:t>
            </a:r>
          </a:p>
        </p:txBody>
      </p:sp>
      <p:sp>
        <p:nvSpPr>
          <p:cNvPr id="7" name="Rectangle 5">
            <a:extLst>
              <a:ext uri="{FF2B5EF4-FFF2-40B4-BE49-F238E27FC236}">
                <a16:creationId xmlns:a16="http://schemas.microsoft.com/office/drawing/2014/main" id="{7FE547B7-0CBF-49E3-9FA4-A63B9282EA2C}"/>
              </a:ext>
            </a:extLst>
          </p:cNvPr>
          <p:cNvSpPr txBox="1">
            <a:spLocks noChangeArrowheads="1"/>
          </p:cNvSpPr>
          <p:nvPr/>
        </p:nvSpPr>
        <p:spPr>
          <a:xfrm>
            <a:off x="1655466" y="1158101"/>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Hockey Northwestern Ontario believes . . . </a:t>
            </a:r>
          </a:p>
        </p:txBody>
      </p:sp>
      <p:sp>
        <p:nvSpPr>
          <p:cNvPr id="3" name="Slide Number Placeholder 2">
            <a:extLst>
              <a:ext uri="{FF2B5EF4-FFF2-40B4-BE49-F238E27FC236}">
                <a16:creationId xmlns:a16="http://schemas.microsoft.com/office/drawing/2014/main" id="{A7BB872E-4238-45B2-9071-1671D8A427C5}"/>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421720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Strengths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b="1" i="1" dirty="0"/>
              <a:t>Staff Experience:</a:t>
            </a:r>
            <a:r>
              <a:rPr lang="en-US" sz="1400" i="1" dirty="0"/>
              <a:t> Jim Fetter - Represented Canada Internationally as a coach with Hockey Canada’s U-18 Women’s Program in 2008, 2012, 2013 capturing gold medals in 2012 and 2013. </a:t>
            </a:r>
          </a:p>
          <a:p>
            <a:pPr>
              <a:lnSpc>
                <a:spcPct val="120000"/>
              </a:lnSpc>
            </a:pPr>
            <a:r>
              <a:rPr lang="en-US" sz="1400" b="1" i="1" dirty="0"/>
              <a:t>Directors:</a:t>
            </a:r>
            <a:r>
              <a:rPr lang="en-US" sz="1400" i="1" dirty="0"/>
              <a:t> Most Director’s with 10+ years experience in Minor Hockey within Hockey Northwestern Ontario. Board Diversity historically and currently a strength. Director’s geographical location reaches across the Region.</a:t>
            </a:r>
          </a:p>
          <a:p>
            <a:pPr>
              <a:lnSpc>
                <a:spcPct val="120000"/>
              </a:lnSpc>
            </a:pPr>
            <a:r>
              <a:rPr lang="en-US" sz="1400" i="1" dirty="0"/>
              <a:t> </a:t>
            </a:r>
            <a:r>
              <a:rPr lang="en-US" sz="1400" b="1" i="1" dirty="0"/>
              <a:t>Hockey Supremacy: </a:t>
            </a:r>
            <a:r>
              <a:rPr lang="en-US" sz="1400" i="1" dirty="0"/>
              <a:t>Hockey is interwoven into Canada’s social fabric, leading to a passion and a love for the game that is unmatched, and is reflected in our world rankings and results. Ice Hockey is recognized and declared to be the national winter sport of Canada by the National Sports of Canada Act. </a:t>
            </a:r>
          </a:p>
          <a:p>
            <a:pPr>
              <a:lnSpc>
                <a:spcPct val="120000"/>
              </a:lnSpc>
            </a:pPr>
            <a:r>
              <a:rPr lang="en-US" sz="1400" b="1" i="1" dirty="0"/>
              <a:t>Financial Sustainability:</a:t>
            </a:r>
            <a:r>
              <a:rPr lang="en-US" sz="1400" i="1" dirty="0"/>
              <a:t> Financial resources are stable. </a:t>
            </a:r>
          </a:p>
          <a:p>
            <a:pPr>
              <a:lnSpc>
                <a:spcPct val="120000"/>
              </a:lnSpc>
            </a:pPr>
            <a:r>
              <a:rPr lang="en-US" sz="1400" b="1" i="1" dirty="0"/>
              <a:t>Governance:</a:t>
            </a:r>
            <a:r>
              <a:rPr lang="en-US" sz="1400" i="1" dirty="0"/>
              <a:t> Provincial Sport Organization recognized by the MTCS and Hockey Canada. Full and complete jurisdiction over all amateur hockey of Northwester Ontario from the 85</a:t>
            </a:r>
            <a:r>
              <a:rPr lang="en-US" sz="1400" i="1" baseline="30000" dirty="0"/>
              <a:t>th</a:t>
            </a:r>
            <a:r>
              <a:rPr lang="en-US" sz="1400" i="1" dirty="0"/>
              <a:t> meridian to the Manitoba border.</a:t>
            </a:r>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STRENGTHS:</a:t>
            </a:r>
          </a:p>
        </p:txBody>
      </p:sp>
      <p:sp>
        <p:nvSpPr>
          <p:cNvPr id="3" name="Slide Number Placeholder 2">
            <a:extLst>
              <a:ext uri="{FF2B5EF4-FFF2-40B4-BE49-F238E27FC236}">
                <a16:creationId xmlns:a16="http://schemas.microsoft.com/office/drawing/2014/main" id="{21E03EEB-87B7-4D2E-BFDD-58EA9D082090}"/>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24119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Weaknesses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b="1" i="1" dirty="0"/>
              <a:t>Demographic Layout</a:t>
            </a:r>
            <a:r>
              <a:rPr lang="en-US" sz="1400" i="1" dirty="0"/>
              <a:t>: Disperse demographic in a large geographic area. 10 Minor Hockey Associations comprised of fewer than 100 participants. </a:t>
            </a:r>
          </a:p>
          <a:p>
            <a:pPr>
              <a:lnSpc>
                <a:spcPct val="120000"/>
              </a:lnSpc>
            </a:pPr>
            <a:r>
              <a:rPr lang="en-US" sz="1400" b="1" i="1" dirty="0"/>
              <a:t>Volunteer Retention:  </a:t>
            </a:r>
            <a:r>
              <a:rPr lang="en-US" sz="1400" i="1" dirty="0"/>
              <a:t>High turnover rate amongst MHA Executives. Infrequent transfer of Intellectual Capital to new Executives. </a:t>
            </a:r>
          </a:p>
          <a:p>
            <a:pPr>
              <a:lnSpc>
                <a:spcPct val="120000"/>
              </a:lnSpc>
            </a:pPr>
            <a:r>
              <a:rPr lang="en-US" sz="1400" b="1" i="1" dirty="0"/>
              <a:t>Barriers to Communication: </a:t>
            </a:r>
            <a:r>
              <a:rPr lang="en-US" sz="1400" i="1" dirty="0"/>
              <a:t>Communication does not always reach grassroots from the Branch. Members often feel like their needs or concerns are not heard. </a:t>
            </a:r>
          </a:p>
          <a:p>
            <a:pPr>
              <a:lnSpc>
                <a:spcPct val="120000"/>
              </a:lnSpc>
            </a:pPr>
            <a:r>
              <a:rPr lang="en-US" sz="1400" b="1" i="1" dirty="0"/>
              <a:t>Organizational and Membership Capacity: </a:t>
            </a:r>
            <a:r>
              <a:rPr lang="en-US" sz="1400" i="1" dirty="0"/>
              <a:t>Branch (3 paid staff) and Membership (volunteer-based) may not have sufficient time or resources to implement change or new initiatives effectively or efficiently. </a:t>
            </a:r>
          </a:p>
          <a:p>
            <a:pPr>
              <a:lnSpc>
                <a:spcPct val="120000"/>
              </a:lnSpc>
            </a:pPr>
            <a:r>
              <a:rPr lang="en-US" sz="1400" b="1" i="1" dirty="0"/>
              <a:t>Policing: </a:t>
            </a:r>
            <a:r>
              <a:rPr lang="en-US" sz="1400" i="1" dirty="0"/>
              <a:t>Tough to police and enforce all policies. Difficult to measure effectiveness of policies in place. </a:t>
            </a:r>
          </a:p>
          <a:p>
            <a:pPr>
              <a:lnSpc>
                <a:spcPct val="120000"/>
              </a:lnSpc>
            </a:pPr>
            <a:r>
              <a:rPr lang="en-US" sz="1400" b="1" i="1" dirty="0"/>
              <a:t>Social Media:  </a:t>
            </a:r>
            <a:r>
              <a:rPr lang="en-US" sz="1400" i="1" dirty="0"/>
              <a:t>Twitter (2,300 followers), Facebook (883 page likes), Instagram (333 followers). Northwestern Ontario has a total population of approximately 230,000 in a 2016 census profile. Comparative to Hockey PEI (Population of 153,244 in 2018) that has 3,300 likes on Facebook, 5,009 followers on Twitter, 1,336 followers on Instagram.</a:t>
            </a: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Weaknesses:</a:t>
            </a:r>
          </a:p>
        </p:txBody>
      </p:sp>
      <p:sp>
        <p:nvSpPr>
          <p:cNvPr id="3" name="Slide Number Placeholder 2">
            <a:extLst>
              <a:ext uri="{FF2B5EF4-FFF2-40B4-BE49-F238E27FC236}">
                <a16:creationId xmlns:a16="http://schemas.microsoft.com/office/drawing/2014/main" id="{25A30266-D64C-41B4-9A49-CD29943F7162}"/>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55436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Opportunities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b="1" i="1" dirty="0"/>
              <a:t>Technology: </a:t>
            </a:r>
            <a:r>
              <a:rPr lang="en-US" sz="1400" i="1" dirty="0"/>
              <a:t>Better utilization of technology for delivery and advancement of the game. Area’s include: Knowledge sharing (i.e. Dropbox, HC Network etc.), More effective and cost-friendly communication methods (i.e. Video Conferencing), and other area’s that may cause for more efficient practices. </a:t>
            </a:r>
          </a:p>
          <a:p>
            <a:pPr>
              <a:lnSpc>
                <a:spcPct val="120000"/>
              </a:lnSpc>
            </a:pPr>
            <a:r>
              <a:rPr lang="en-US" sz="1400" b="1" i="1" dirty="0"/>
              <a:t>Diversification of Revenue: </a:t>
            </a:r>
            <a:r>
              <a:rPr lang="en-US" sz="1400" i="1" dirty="0"/>
              <a:t>Look at different ways to increase revenue through grant opportunities, funding agencies, partnerships and other methods to help implementation of new initiatives and programs while maintaining financial sustainability. </a:t>
            </a:r>
          </a:p>
          <a:p>
            <a:pPr>
              <a:lnSpc>
                <a:spcPct val="120000"/>
              </a:lnSpc>
            </a:pPr>
            <a:r>
              <a:rPr lang="en-US" sz="1400" b="1" i="1" dirty="0"/>
              <a:t>Recruitment and Retention: </a:t>
            </a:r>
            <a:r>
              <a:rPr lang="en-US" sz="1400" i="1" dirty="0"/>
              <a:t>Develop methods and programs to attract/retain participants and volunteers. </a:t>
            </a:r>
          </a:p>
          <a:p>
            <a:pPr>
              <a:lnSpc>
                <a:spcPct val="120000"/>
              </a:lnSpc>
            </a:pPr>
            <a:r>
              <a:rPr lang="en-US" sz="1400" b="1" i="1" dirty="0"/>
              <a:t>Communication: </a:t>
            </a:r>
            <a:r>
              <a:rPr lang="en-US" sz="1400" i="1" dirty="0"/>
              <a:t>Develop new methods of communication to expand the reach at the grassroots level (current and potential participants). </a:t>
            </a:r>
          </a:p>
          <a:p>
            <a:pPr>
              <a:lnSpc>
                <a:spcPct val="120000"/>
              </a:lnSpc>
            </a:pPr>
            <a:r>
              <a:rPr lang="en-US" sz="1400" b="1" i="1" dirty="0"/>
              <a:t>Operational Effectiveness: </a:t>
            </a:r>
            <a:r>
              <a:rPr lang="en-US" sz="1400" i="1" dirty="0"/>
              <a:t>Develop methods to increase knowledge sharing and training to Membership Executives. </a:t>
            </a:r>
          </a:p>
          <a:p>
            <a:pPr>
              <a:lnSpc>
                <a:spcPct val="120000"/>
              </a:lnSpc>
            </a:pPr>
            <a:r>
              <a:rPr lang="en-US" sz="1400" b="1" i="1" dirty="0"/>
              <a:t>Governance Framework: </a:t>
            </a:r>
            <a:r>
              <a:rPr lang="en-US" sz="1400" i="1" dirty="0"/>
              <a:t>Ensure means are established to enhance working relationship between HNO and Membership. </a:t>
            </a:r>
            <a:endParaRPr lang="en-US" sz="1400" b="1" i="1" dirty="0"/>
          </a:p>
          <a:p>
            <a:pPr>
              <a:lnSpc>
                <a:spcPct val="120000"/>
              </a:lnSpc>
            </a:pP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Opportunities:</a:t>
            </a:r>
          </a:p>
        </p:txBody>
      </p:sp>
      <p:sp>
        <p:nvSpPr>
          <p:cNvPr id="3" name="Slide Number Placeholder 2">
            <a:extLst>
              <a:ext uri="{FF2B5EF4-FFF2-40B4-BE49-F238E27FC236}">
                <a16:creationId xmlns:a16="http://schemas.microsoft.com/office/drawing/2014/main" id="{06682257-E671-49C6-AB2F-F28B32A5A9F1}"/>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0121735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c04ce0-94c9-48b9-a87a-681a95ec2342">
      <Terms xmlns="http://schemas.microsoft.com/office/infopath/2007/PartnerControls"/>
    </lcf76f155ced4ddcb4097134ff3c332f>
    <TaxCatchAll xmlns="3d3727f8-3a12-49aa-b480-f1ac450fe8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42657762006A458D43D3D61A66165A" ma:contentTypeVersion="18" ma:contentTypeDescription="Create a new document." ma:contentTypeScope="" ma:versionID="6abb88033062677011098634c1a282fe">
  <xsd:schema xmlns:xsd="http://www.w3.org/2001/XMLSchema" xmlns:xs="http://www.w3.org/2001/XMLSchema" xmlns:p="http://schemas.microsoft.com/office/2006/metadata/properties" xmlns:ns2="3d3727f8-3a12-49aa-b480-f1ac450fe835" xmlns:ns3="05c04ce0-94c9-48b9-a87a-681a95ec2342" targetNamespace="http://schemas.microsoft.com/office/2006/metadata/properties" ma:root="true" ma:fieldsID="b90887e90e9e3a5df13b0408861718d3" ns2:_="" ns3:_="">
    <xsd:import namespace="3d3727f8-3a12-49aa-b480-f1ac450fe835"/>
    <xsd:import namespace="05c04ce0-94c9-48b9-a87a-681a95ec234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727f8-3a12-49aa-b480-f1ac450fe8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66b9152c-5ec4-46fb-8e94-86d555f36efe}" ma:internalName="TaxCatchAll" ma:showField="CatchAllData" ma:web="3d3727f8-3a12-49aa-b480-f1ac450fe8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04ce0-94c9-48b9-a87a-681a95ec234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c7d2183-5dc1-4067-893c-c6fb0ab36a4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2AED0-FA69-461A-9CD8-FBE11DC49255}">
  <ds:schemaRefs>
    <ds:schemaRef ds:uri="http://schemas.microsoft.com/sharepoint/v3/contenttype/forms"/>
  </ds:schemaRefs>
</ds:datastoreItem>
</file>

<file path=customXml/itemProps2.xml><?xml version="1.0" encoding="utf-8"?>
<ds:datastoreItem xmlns:ds="http://schemas.openxmlformats.org/officeDocument/2006/customXml" ds:itemID="{99896537-5472-4488-B06B-12D0736D6434}">
  <ds:schemaRefs>
    <ds:schemaRef ds:uri="http://schemas.microsoft.com/office/2006/metadata/properties"/>
    <ds:schemaRef ds:uri="http://schemas.microsoft.com/office/infopath/2007/PartnerControls"/>
    <ds:schemaRef ds:uri="05c04ce0-94c9-48b9-a87a-681a95ec2342"/>
    <ds:schemaRef ds:uri="3d3727f8-3a12-49aa-b480-f1ac450fe835"/>
  </ds:schemaRefs>
</ds:datastoreItem>
</file>

<file path=customXml/itemProps3.xml><?xml version="1.0" encoding="utf-8"?>
<ds:datastoreItem xmlns:ds="http://schemas.openxmlformats.org/officeDocument/2006/customXml" ds:itemID="{6453366A-D2D3-4681-B00A-D70784855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727f8-3a12-49aa-b480-f1ac450fe835"/>
    <ds:schemaRef ds:uri="05c04ce0-94c9-48b9-a87a-681a95ec2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18754</TotalTime>
  <Words>7086</Words>
  <Application>Microsoft Office PowerPoint</Application>
  <PresentationFormat>Widescreen</PresentationFormat>
  <Paragraphs>926</Paragraphs>
  <Slides>33</Slides>
  <Notes>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Retrospect</vt:lpstr>
      <vt:lpstr>Custom Design</vt:lpstr>
      <vt:lpstr>Strategic Plan - 2019-2023</vt:lpstr>
      <vt:lpstr>Strategic Plan Key Elements</vt:lpstr>
      <vt:lpstr>1. Vision Statement</vt:lpstr>
      <vt:lpstr>2. Mission Statement</vt:lpstr>
      <vt:lpstr>3. HNO Core Values</vt:lpstr>
      <vt:lpstr>3. HNO Core Values</vt:lpstr>
      <vt:lpstr>4. SWOT Analysis - Strengths</vt:lpstr>
      <vt:lpstr>4. SWOT Analysis - Weaknesses</vt:lpstr>
      <vt:lpstr>4. SWOT Analysis - Opportunities</vt:lpstr>
      <vt:lpstr>4. SWOT Analysis - Threats</vt:lpstr>
      <vt:lpstr>5. Strategic Objectives</vt:lpstr>
      <vt:lpstr>PowerPoint Presentation</vt:lpstr>
      <vt:lpstr>PowerPoint Presentation</vt:lpstr>
      <vt:lpstr>PowerPoint Presentation</vt:lpstr>
      <vt:lpstr>PowerPoint Presentation</vt:lpstr>
      <vt:lpstr>Operational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Vaillant</dc:creator>
  <cp:lastModifiedBy>Alex Vaillant</cp:lastModifiedBy>
  <cp:revision>24</cp:revision>
  <cp:lastPrinted>2019-11-05T19:16:40Z</cp:lastPrinted>
  <dcterms:created xsi:type="dcterms:W3CDTF">2019-10-16T20:05:46Z</dcterms:created>
  <dcterms:modified xsi:type="dcterms:W3CDTF">2023-06-05T18:28:01Z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0x0101007042657762006A458D43D3D61A66165A</vt:lpwstr>
  </property>
</Properties>
</file>