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0" r:id="rId5"/>
  </p:sldMasterIdLst>
  <p:notesMasterIdLst>
    <p:notesMasterId r:id="rId21"/>
  </p:notesMasterIdLst>
  <p:sldIdLst>
    <p:sldId id="262" r:id="rId6"/>
    <p:sldId id="256" r:id="rId7"/>
    <p:sldId id="257" r:id="rId8"/>
    <p:sldId id="263" r:id="rId9"/>
    <p:sldId id="264" r:id="rId10"/>
    <p:sldId id="266" r:id="rId11"/>
    <p:sldId id="265" r:id="rId12"/>
    <p:sldId id="267" r:id="rId13"/>
    <p:sldId id="268" r:id="rId14"/>
    <p:sldId id="269" r:id="rId15"/>
    <p:sldId id="270" r:id="rId16"/>
    <p:sldId id="260" r:id="rId17"/>
    <p:sldId id="271" r:id="rId18"/>
    <p:sldId id="272" r:id="rId19"/>
    <p:sldId id="273"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93475C-A517-4662-9C6F-0D7F40F563B4}">
          <p14:sldIdLst>
            <p14:sldId id="262"/>
            <p14:sldId id="256"/>
            <p14:sldId id="257"/>
            <p14:sldId id="263"/>
            <p14:sldId id="264"/>
            <p14:sldId id="266"/>
            <p14:sldId id="265"/>
            <p14:sldId id="267"/>
            <p14:sldId id="268"/>
            <p14:sldId id="269"/>
            <p14:sldId id="270"/>
            <p14:sldId id="26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025"/>
    <a:srgbClr val="DE2E32"/>
    <a:srgbClr val="29B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Noga" userId="db6000d4-2372-4af1-ba54-eade1c4c6e9a" providerId="ADAL" clId="{3627322A-E40B-4B09-AAB1-D2C6EA978EED}"/>
    <pc:docChg chg="modSld">
      <pc:chgData name="Crystal Noga" userId="db6000d4-2372-4af1-ba54-eade1c4c6e9a" providerId="ADAL" clId="{3627322A-E40B-4B09-AAB1-D2C6EA978EED}" dt="2024-06-17T13:57:54.324" v="81" actId="20577"/>
      <pc:docMkLst>
        <pc:docMk/>
      </pc:docMkLst>
      <pc:sldChg chg="modSp mod">
        <pc:chgData name="Crystal Noga" userId="db6000d4-2372-4af1-ba54-eade1c4c6e9a" providerId="ADAL" clId="{3627322A-E40B-4B09-AAB1-D2C6EA978EED}" dt="2024-06-17T13:57:54.324" v="81" actId="20577"/>
        <pc:sldMkLst>
          <pc:docMk/>
          <pc:sldMk cId="1241194492" sldId="265"/>
        </pc:sldMkLst>
        <pc:spChg chg="mod">
          <ac:chgData name="Crystal Noga" userId="db6000d4-2372-4af1-ba54-eade1c4c6e9a" providerId="ADAL" clId="{3627322A-E40B-4B09-AAB1-D2C6EA978EED}" dt="2024-06-17T13:57:54.324" v="81" actId="20577"/>
          <ac:spMkLst>
            <pc:docMk/>
            <pc:sldMk cId="1241194492" sldId="265"/>
            <ac:spMk id="15" creationId="{8A5249F8-9190-4900-98EE-B791C7BA99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006C7410-F65A-40ED-BA5A-512BA1BC5675}" type="datetimeFigureOut">
              <a:rPr lang="en-CA" smtClean="0"/>
              <a:t>2024-06-17</a:t>
            </a:fld>
            <a:endParaRPr lang="en-CA"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89C35FB-CD92-4583-934D-8BB8B09719D1}" type="slidenum">
              <a:rPr lang="en-CA" smtClean="0"/>
              <a:t>‹#›</a:t>
            </a:fld>
            <a:endParaRPr lang="en-CA" dirty="0"/>
          </a:p>
        </p:txBody>
      </p:sp>
    </p:spTree>
    <p:extLst>
      <p:ext uri="{BB962C8B-B14F-4D97-AF65-F5344CB8AC3E}">
        <p14:creationId xmlns:p14="http://schemas.microsoft.com/office/powerpoint/2010/main" val="385296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9C35FB-CD92-4583-934D-8BB8B09719D1}" type="slidenum">
              <a:rPr lang="en-CA" smtClean="0"/>
              <a:t>2</a:t>
            </a:fld>
            <a:endParaRPr lang="en-CA" dirty="0"/>
          </a:p>
        </p:txBody>
      </p:sp>
    </p:spTree>
    <p:extLst>
      <p:ext uri="{BB962C8B-B14F-4D97-AF65-F5344CB8AC3E}">
        <p14:creationId xmlns:p14="http://schemas.microsoft.com/office/powerpoint/2010/main" val="7400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9C35FB-CD92-4583-934D-8BB8B09719D1}" type="slidenum">
              <a:rPr lang="en-CA" smtClean="0"/>
              <a:t>4</a:t>
            </a:fld>
            <a:endParaRPr lang="en-CA" dirty="0"/>
          </a:p>
        </p:txBody>
      </p:sp>
    </p:spTree>
    <p:extLst>
      <p:ext uri="{BB962C8B-B14F-4D97-AF65-F5344CB8AC3E}">
        <p14:creationId xmlns:p14="http://schemas.microsoft.com/office/powerpoint/2010/main" val="374862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5258-85FD-444F-BC09-D9FCA4FEB0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B3C3658-2EA9-40C4-BFF5-89D2DA48F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18A5DF0-DB2C-4C27-9A96-C1217693C288}"/>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A79C0CE2-5453-4C31-AA72-E92429C733F4}"/>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5473659-AEE0-4749-B933-162B651BC2D8}"/>
              </a:ext>
            </a:extLst>
          </p:cNvPr>
          <p:cNvSpPr>
            <a:spLocks noGrp="1"/>
          </p:cNvSpPr>
          <p:nvPr>
            <p:ph type="sldNum" sz="quarter" idx="12"/>
          </p:nvPr>
        </p:nvSpPr>
        <p:spPr/>
        <p:txBody>
          <a:bodyPr/>
          <a:lstStyle/>
          <a:p>
            <a:fld id="{1CBBA5CA-0F80-4DEE-8D30-7E28B4C35E27}" type="slidenum">
              <a:rPr lang="en-CA" smtClean="0"/>
              <a:t>‹#›</a:t>
            </a:fld>
            <a:endParaRPr lang="en-CA" dirty="0"/>
          </a:p>
        </p:txBody>
      </p:sp>
    </p:spTree>
    <p:extLst>
      <p:ext uri="{BB962C8B-B14F-4D97-AF65-F5344CB8AC3E}">
        <p14:creationId xmlns:p14="http://schemas.microsoft.com/office/powerpoint/2010/main" val="298936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A7F49-4E7A-4981-A999-F135CD00DD4D}" type="datetime1">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236835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DD40E-8FF8-4909-887E-D6FBFC0B9D7F}" type="datetime1">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59974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60274-DA95-4D2D-AF1A-E69F49295C78}" type="datetime1">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401420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535D-0179-4D01-9EAC-340D7BE1ADB7}" type="datetime1">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4565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027577"/>
            <a:ext cx="12188825" cy="684088"/>
          </a:xfrm>
          <a:prstGeom prst="rect">
            <a:avLst/>
          </a:prstGeom>
          <a:solidFill>
            <a:srgbClr val="C00000"/>
          </a:solidFill>
          <a:ln>
            <a:noFill/>
          </a:ln>
          <a:scene3d>
            <a:camera prst="orthographicFront"/>
            <a:lightRig rig="threePt" dir="t"/>
          </a:scene3d>
          <a:sp3d>
            <a:bevelT prst="relaxedInset"/>
            <a:bevelB prst="convex"/>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499667" y="6180198"/>
            <a:ext cx="1312025" cy="365125"/>
          </a:xfrm>
        </p:spPr>
        <p:txBody>
          <a:bodyPr/>
          <a:lstStyle/>
          <a:p>
            <a:fld id="{4FAB73BC-B049-4115-A692-8D63A059BFB8}" type="slidenum">
              <a:rPr lang="en-US" dirty="0"/>
              <a:t>‹#›</a:t>
            </a:fld>
            <a:endParaRPr lang="en-US" dirty="0"/>
          </a:p>
        </p:txBody>
      </p:sp>
      <p:sp>
        <p:nvSpPr>
          <p:cNvPr id="11" name="Rectangle 10">
            <a:extLst>
              <a:ext uri="{FF2B5EF4-FFF2-40B4-BE49-F238E27FC236}">
                <a16:creationId xmlns:a16="http://schemas.microsoft.com/office/drawing/2014/main" id="{EC2C924C-8293-41D9-99A4-C80C944711EE}"/>
              </a:ext>
            </a:extLst>
          </p:cNvPr>
          <p:cNvSpPr/>
          <p:nvPr userDrawn="1"/>
        </p:nvSpPr>
        <p:spPr>
          <a:xfrm>
            <a:off x="3175" y="6711664"/>
            <a:ext cx="12188825" cy="151825"/>
          </a:xfrm>
          <a:prstGeom prst="rect">
            <a:avLst/>
          </a:prstGeom>
          <a:solidFill>
            <a:srgbClr val="FFC000"/>
          </a:solidFill>
          <a:ln>
            <a:noFill/>
          </a:ln>
          <a:scene3d>
            <a:camera prst="orthographicFront"/>
            <a:lightRig rig="threePt" dir="t"/>
          </a:scene3d>
          <a:sp3d>
            <a:bevelT prst="relaxedInset"/>
            <a:bevelB prst="convex"/>
          </a:sp3d>
        </p:spPr>
        <p:style>
          <a:lnRef idx="2">
            <a:schemeClr val="accent1">
              <a:shade val="50000"/>
            </a:schemeClr>
          </a:lnRef>
          <a:fillRef idx="1">
            <a:schemeClr val="accent1"/>
          </a:fillRef>
          <a:effectRef idx="0">
            <a:schemeClr val="accent1"/>
          </a:effectRef>
          <a:fontRef idx="minor">
            <a:schemeClr val="lt1"/>
          </a:fontRef>
        </p:style>
      </p:sp>
      <p:pic>
        <p:nvPicPr>
          <p:cNvPr id="18" name="Picture 17" descr="A drawing of a cartoon character&#10;&#10;Description automatically generated">
            <a:extLst>
              <a:ext uri="{FF2B5EF4-FFF2-40B4-BE49-F238E27FC236}">
                <a16:creationId xmlns:a16="http://schemas.microsoft.com/office/drawing/2014/main" id="{893B2A0F-98B9-486A-9AA3-CA279932E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848" y="6135748"/>
            <a:ext cx="607517" cy="460188"/>
          </a:xfrm>
          <a:prstGeom prst="rect">
            <a:avLst/>
          </a:prstGeom>
        </p:spPr>
      </p:pic>
    </p:spTree>
    <p:extLst>
      <p:ext uri="{BB962C8B-B14F-4D97-AF65-F5344CB8AC3E}">
        <p14:creationId xmlns:p14="http://schemas.microsoft.com/office/powerpoint/2010/main" val="346400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883" y="184251"/>
            <a:ext cx="8077716" cy="1470025"/>
          </a:xfrm>
        </p:spPr>
        <p:txBody>
          <a:bodyPr/>
          <a:lstStyle>
            <a:lvl1pPr>
              <a:defRPr b="1" i="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199882" y="1849311"/>
            <a:ext cx="8077716" cy="589671"/>
          </a:xfrm>
        </p:spPr>
        <p:txBody>
          <a:bodyPr>
            <a:normAutofit/>
          </a:bodyPr>
          <a:lstStyle>
            <a:lvl1pPr marL="0" indent="0" algn="ctr">
              <a:buNone/>
              <a:defRPr sz="2400" b="1"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282626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96B7C-EB35-4FF9-AE3D-3D6A6E09A40F}" type="datetime1">
              <a:rPr lang="en-US" smtClean="0"/>
              <a:t>6/17/2024</a:t>
            </a:fld>
            <a:endParaRPr lang="en-US" dirty="0"/>
          </a:p>
        </p:txBody>
      </p:sp>
      <p:sp>
        <p:nvSpPr>
          <p:cNvPr id="5" name="Footer Placeholder 4"/>
          <p:cNvSpPr>
            <a:spLocks noGrp="1"/>
          </p:cNvSpPr>
          <p:nvPr>
            <p:ph type="ftr" sz="quarter" idx="11"/>
          </p:nvPr>
        </p:nvSpPr>
        <p:spPr>
          <a:xfrm>
            <a:off x="3838221" y="6308726"/>
            <a:ext cx="5159023" cy="365125"/>
          </a:xfrm>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260561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5ACB1-169C-439D-8A2B-DEE7351FFDA3}" type="datetime1">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71596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70C71-03D8-4D15-9412-A3D86B828C01}" type="datetime1">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04626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D4906-A98E-4CEA-9AAD-649311F6EEC3}" type="datetime1">
              <a:rPr lang="en-US" smtClean="0"/>
              <a:t>6/17/2024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93807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A7F4D-B5AC-486A-A5E1-C0CEC50EA382}" type="datetime1">
              <a:rPr lang="en-US" smtClean="0"/>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11357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74455-EEA9-482A-948E-27A7908E245E}" type="datetime1">
              <a:rPr lang="en-US" smtClean="0"/>
              <a:t>6/17/2024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161D91-2FC6-9D4F-8BC8-FBB0F2F50DCC}" type="slidenum">
              <a:rPr lang="en-US" smtClean="0"/>
              <a:t>‹#›</a:t>
            </a:fld>
            <a:endParaRPr lang="en-US" dirty="0"/>
          </a:p>
        </p:txBody>
      </p:sp>
    </p:spTree>
    <p:extLst>
      <p:ext uri="{BB962C8B-B14F-4D97-AF65-F5344CB8AC3E}">
        <p14:creationId xmlns:p14="http://schemas.microsoft.com/office/powerpoint/2010/main" val="522993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86"/>
            <a:ext cx="12192000" cy="1845248"/>
          </a:xfrm>
          <a:prstGeom prst="rect">
            <a:avLst/>
          </a:prstGeom>
          <a:solidFill>
            <a:srgbClr val="C00000"/>
          </a:solidFill>
          <a:ln>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a:bevelT prst="relaxedInset"/>
            <a:bevelB prst="angle"/>
          </a:sp3d>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1840916"/>
            <a:ext cx="12192001" cy="365121"/>
          </a:xfrm>
          <a:prstGeom prst="rect">
            <a:avLst/>
          </a:prstGeom>
          <a:solidFill>
            <a:srgbClr val="FFC000"/>
          </a:solidFill>
          <a:ln>
            <a:noFill/>
          </a:ln>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97731"/>
            <a:ext cx="7225626" cy="1450757"/>
          </a:xfrm>
          <a:prstGeom prst="rect">
            <a:avLst/>
          </a:prstGeom>
        </p:spPr>
        <p:txBody>
          <a:bodyPr vert="horz" lIns="91440" tIns="45720" rIns="91440" bIns="45720" rtlCol="0" anchor="b">
            <a:normAutofit/>
          </a:bodyPr>
          <a:lstStyle/>
          <a:p>
            <a:r>
              <a:rPr lang="en-US" dirty="0"/>
              <a:t>Hockey Northwestern Ontario</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ADC61E-C78B-42D8-BDA0-2BC6AD99CBCB}" type="slidenum">
              <a:rPr lang="en-CA" smtClean="0"/>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drawing of a cartoon character&#10;&#10;Description automatically generated">
            <a:extLst>
              <a:ext uri="{FF2B5EF4-FFF2-40B4-BE49-F238E27FC236}">
                <a16:creationId xmlns:a16="http://schemas.microsoft.com/office/drawing/2014/main" id="{DA0DE224-3461-4363-9C6E-F1089DF512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3280" y="2589306"/>
            <a:ext cx="4603643" cy="3487209"/>
          </a:xfrm>
          <a:prstGeom prst="rect">
            <a:avLst/>
          </a:prstGeom>
        </p:spPr>
      </p:pic>
    </p:spTree>
    <p:extLst>
      <p:ext uri="{BB962C8B-B14F-4D97-AF65-F5344CB8AC3E}">
        <p14:creationId xmlns:p14="http://schemas.microsoft.com/office/powerpoint/2010/main" val="3316612009"/>
      </p:ext>
    </p:extLst>
  </p:cSld>
  <p:clrMap bg1="lt1" tx1="dk1" bg2="lt2" tx2="dk2" accent1="accent1" accent2="accent2" accent3="accent3" accent4="accent4" accent5="accent5" accent6="accent6" hlink="hlink" folHlink="folHlink"/>
  <p:sldLayoutIdLst>
    <p:sldLayoutId id="2147483689" r:id="rId1"/>
    <p:sldLayoutId id="2147483685" r:id="rId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93409" y="6273881"/>
            <a:ext cx="1760991" cy="365125"/>
          </a:xfrm>
          <a:prstGeom prst="rect">
            <a:avLst/>
          </a:prstGeom>
        </p:spPr>
        <p:txBody>
          <a:bodyPr vert="horz" lIns="91440" tIns="45720" rIns="91440" bIns="45720" rtlCol="0" anchor="ctr"/>
          <a:lstStyle>
            <a:lvl1pPr algn="l">
              <a:defRPr sz="1200">
                <a:solidFill>
                  <a:srgbClr val="FFFFFF"/>
                </a:solidFill>
              </a:defRPr>
            </a:lvl1pPr>
          </a:lstStyle>
          <a:p>
            <a:fld id="{BD982C95-F6CD-4CA0-A3CA-2B208229BFB6}" type="datetime1">
              <a:rPr lang="en-US" smtClean="0"/>
              <a:t>6/17/2024</a:t>
            </a:fld>
            <a:endParaRPr lang="en-US" dirty="0"/>
          </a:p>
        </p:txBody>
      </p:sp>
      <p:sp>
        <p:nvSpPr>
          <p:cNvPr id="5" name="Footer Placeholder 4"/>
          <p:cNvSpPr>
            <a:spLocks noGrp="1"/>
          </p:cNvSpPr>
          <p:nvPr>
            <p:ph type="ftr" sz="quarter" idx="3"/>
          </p:nvPr>
        </p:nvSpPr>
        <p:spPr>
          <a:xfrm>
            <a:off x="4165600" y="6273881"/>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273881"/>
            <a:ext cx="2844800" cy="365125"/>
          </a:xfrm>
          <a:prstGeom prst="rect">
            <a:avLst/>
          </a:prstGeom>
        </p:spPr>
        <p:txBody>
          <a:bodyPr vert="horz" lIns="91440" tIns="45720" rIns="91440" bIns="45720" rtlCol="0" anchor="ctr"/>
          <a:lstStyle>
            <a:lvl1pPr algn="r">
              <a:defRPr sz="1200">
                <a:solidFill>
                  <a:srgbClr val="FFFFFF"/>
                </a:solidFill>
              </a:defRPr>
            </a:lvl1pPr>
          </a:lstStyle>
          <a:p>
            <a:fld id="{19161D91-2FC6-9D4F-8BC8-FBB0F2F50DCC}" type="slidenum">
              <a:rPr lang="en-US" smtClean="0"/>
              <a:pPr/>
              <a:t>‹#›</a:t>
            </a:fld>
            <a:endParaRPr lang="en-US" dirty="0"/>
          </a:p>
        </p:txBody>
      </p:sp>
    </p:spTree>
    <p:extLst>
      <p:ext uri="{BB962C8B-B14F-4D97-AF65-F5344CB8AC3E}">
        <p14:creationId xmlns:p14="http://schemas.microsoft.com/office/powerpoint/2010/main" val="20046847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ctr" defTabSz="457200" rtl="0" eaLnBrk="1" latinLnBrk="0" hangingPunct="1">
        <a:spcBef>
          <a:spcPct val="0"/>
        </a:spcBef>
        <a:buNone/>
        <a:defRPr sz="4400" b="1" i="0" kern="1200">
          <a:solidFill>
            <a:srgbClr val="E3020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99F4-9201-4BCE-88D9-C84D4AB695F7}"/>
              </a:ext>
            </a:extLst>
          </p:cNvPr>
          <p:cNvSpPr>
            <a:spLocks noGrp="1"/>
          </p:cNvSpPr>
          <p:nvPr>
            <p:ph type="ctrTitle"/>
          </p:nvPr>
        </p:nvSpPr>
        <p:spPr>
          <a:xfrm>
            <a:off x="522514" y="499188"/>
            <a:ext cx="10300996" cy="1101012"/>
          </a:xfrm>
        </p:spPr>
        <p:txBody>
          <a:bodyPr>
            <a:normAutofit/>
          </a:bodyPr>
          <a:lstStyle/>
          <a:p>
            <a:r>
              <a:rPr lang="en-CA" dirty="0">
                <a:solidFill>
                  <a:schemeClr val="bg1"/>
                </a:solidFill>
                <a:latin typeface="Berlin Sans FB" panose="020E0602020502020306" pitchFamily="34" charset="0"/>
              </a:rPr>
              <a:t>Strategic Plan - 2025-2028</a:t>
            </a:r>
          </a:p>
        </p:txBody>
      </p:sp>
      <p:sp>
        <p:nvSpPr>
          <p:cNvPr id="5" name="Slide Number Placeholder 4">
            <a:extLst>
              <a:ext uri="{FF2B5EF4-FFF2-40B4-BE49-F238E27FC236}">
                <a16:creationId xmlns:a16="http://schemas.microsoft.com/office/drawing/2014/main" id="{03B07956-E990-4ADB-95FE-D1B801DA2E37}"/>
              </a:ext>
            </a:extLst>
          </p:cNvPr>
          <p:cNvSpPr>
            <a:spLocks noGrp="1"/>
          </p:cNvSpPr>
          <p:nvPr>
            <p:ph type="sldNum" sz="quarter" idx="12"/>
          </p:nvPr>
        </p:nvSpPr>
        <p:spPr/>
        <p:txBody>
          <a:bodyPr/>
          <a:lstStyle/>
          <a:p>
            <a:fld id="{1CBBA5CA-0F80-4DEE-8D30-7E28B4C35E27}" type="slidenum">
              <a:rPr lang="en-CA" smtClean="0"/>
              <a:t>1</a:t>
            </a:fld>
            <a:endParaRPr lang="en-CA" dirty="0"/>
          </a:p>
        </p:txBody>
      </p:sp>
      <p:sp>
        <p:nvSpPr>
          <p:cNvPr id="3" name="Right Brace 2">
            <a:extLst>
              <a:ext uri="{FF2B5EF4-FFF2-40B4-BE49-F238E27FC236}">
                <a16:creationId xmlns:a16="http://schemas.microsoft.com/office/drawing/2014/main" id="{0A8E6584-6229-400A-9B6C-1EDFC76E9BCD}"/>
              </a:ext>
            </a:extLst>
          </p:cNvPr>
          <p:cNvSpPr/>
          <p:nvPr/>
        </p:nvSpPr>
        <p:spPr>
          <a:xfrm>
            <a:off x="13140965" y="999241"/>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166864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Threats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600" b="1" i="1" dirty="0"/>
              <a:t>Declining Participation: </a:t>
            </a:r>
            <a:r>
              <a:rPr lang="en-US" sz="1600" i="1" dirty="0"/>
              <a:t>Costs (Financial Fatigue), Safety Issues, Time Commitment do not match with modern family values, job instability. </a:t>
            </a:r>
          </a:p>
          <a:p>
            <a:pPr>
              <a:lnSpc>
                <a:spcPct val="120000"/>
              </a:lnSpc>
            </a:pPr>
            <a:r>
              <a:rPr lang="en-US" sz="1600" b="1" i="1" dirty="0"/>
              <a:t>Declining Volunteerism: </a:t>
            </a:r>
            <a:r>
              <a:rPr lang="en-US" sz="1600" i="1" dirty="0"/>
              <a:t>Volunteer rates in hockey are declining as there is a generational shift that sees millennials volunteering their time for causes that affiliate more with a social issue they care about. Lack of succession plan for Member Executives. </a:t>
            </a:r>
          </a:p>
          <a:p>
            <a:pPr>
              <a:lnSpc>
                <a:spcPct val="120000"/>
              </a:lnSpc>
            </a:pPr>
            <a:r>
              <a:rPr lang="en-US" sz="1600" b="1" i="1" dirty="0"/>
              <a:t>Competition: </a:t>
            </a:r>
            <a:r>
              <a:rPr lang="en-US" sz="1600" i="1" dirty="0"/>
              <a:t>Entrepreneurial programs can have a negative impact on the Long-Term Player Development Model by causing player burnout or having contradicting methodologies. Growing participant rates in other sports – Hockey has fallen behind Soccer and Swimming in terms of participants and has fallen behind Basketball in immigration youth participation.  </a:t>
            </a:r>
          </a:p>
          <a:p>
            <a:pPr>
              <a:lnSpc>
                <a:spcPct val="120000"/>
              </a:lnSpc>
            </a:pPr>
            <a:r>
              <a:rPr lang="en-US" sz="1600" b="1" i="1" dirty="0"/>
              <a:t>Strategic Alignment: </a:t>
            </a:r>
            <a:r>
              <a:rPr lang="en-US" sz="1600" i="1" dirty="0"/>
              <a:t>Lack of strategic alignment with membership and the branch due to differing priorities, lack of resources and/or capacity, and relationship barriers.  </a:t>
            </a:r>
            <a:endParaRPr lang="en-US" sz="1600" b="1" i="1" dirty="0"/>
          </a:p>
          <a:p>
            <a:pPr>
              <a:lnSpc>
                <a:spcPct val="120000"/>
              </a:lnSpc>
            </a:pPr>
            <a:endParaRPr lang="en-US" sz="1400" b="1" i="1" dirty="0"/>
          </a:p>
          <a:p>
            <a:pPr>
              <a:lnSpc>
                <a:spcPct val="120000"/>
              </a:lnSpc>
            </a:pP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Threats:</a:t>
            </a:r>
          </a:p>
        </p:txBody>
      </p:sp>
      <p:sp>
        <p:nvSpPr>
          <p:cNvPr id="3" name="Slide Number Placeholder 2">
            <a:extLst>
              <a:ext uri="{FF2B5EF4-FFF2-40B4-BE49-F238E27FC236}">
                <a16:creationId xmlns:a16="http://schemas.microsoft.com/office/drawing/2014/main" id="{2A4CA838-03E9-47E2-8FB9-F2CBB57E11E6}"/>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65226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5. Strategic Objectives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lnSpc>
                <a:spcPct val="120000"/>
              </a:lnSpc>
              <a:buFont typeface="+mj-lt"/>
              <a:buAutoNum type="romanUcPeriod"/>
            </a:pPr>
            <a:r>
              <a:rPr lang="en-US" sz="1800" b="1" i="1" dirty="0"/>
              <a:t>Grow the game through Recruitment and Retention. </a:t>
            </a:r>
          </a:p>
          <a:p>
            <a:pPr marL="400050" indent="-400050">
              <a:lnSpc>
                <a:spcPct val="120000"/>
              </a:lnSpc>
              <a:buFont typeface="+mj-lt"/>
              <a:buAutoNum type="romanUcPeriod"/>
            </a:pPr>
            <a:r>
              <a:rPr lang="en-US" sz="1800" b="1" i="1" dirty="0"/>
              <a:t>Organizational Effectiveness – </a:t>
            </a:r>
            <a:r>
              <a:rPr lang="en-US" sz="1800" i="1" dirty="0"/>
              <a:t>Build a high-performance Organization to support our strategies through governance, succession planning, and membership engagement.  </a:t>
            </a:r>
          </a:p>
          <a:p>
            <a:pPr marL="400050" indent="-400050">
              <a:lnSpc>
                <a:spcPct val="120000"/>
              </a:lnSpc>
              <a:buFont typeface="+mj-lt"/>
              <a:buAutoNum type="romanUcPeriod"/>
            </a:pPr>
            <a:r>
              <a:rPr lang="en-US" sz="1800" b="1" i="1" dirty="0"/>
              <a:t>Development – </a:t>
            </a:r>
            <a:r>
              <a:rPr lang="en-US" sz="1800" i="1" dirty="0"/>
              <a:t>Deliver gold standard programs to help participants reach their maximum potential. </a:t>
            </a:r>
          </a:p>
          <a:p>
            <a:pPr marL="400050" indent="-400050">
              <a:lnSpc>
                <a:spcPct val="120000"/>
              </a:lnSpc>
              <a:buFont typeface="+mj-lt"/>
              <a:buAutoNum type="romanUcPeriod"/>
            </a:pPr>
            <a:r>
              <a:rPr lang="en-US" sz="1800" b="1" i="1" dirty="0"/>
              <a:t>Organizational Sustainability – </a:t>
            </a:r>
            <a:r>
              <a:rPr lang="en-US" sz="1800" i="1" dirty="0"/>
              <a:t>Develop comprehensive strategies in increasing Financial Stability and strengthening the HNO Brand.</a:t>
            </a:r>
          </a:p>
          <a:p>
            <a:pPr>
              <a:lnSpc>
                <a:spcPct val="120000"/>
              </a:lnSpc>
            </a:pP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478185" y="1022116"/>
            <a:ext cx="8602090" cy="412018"/>
          </a:xfrm>
          <a:prstGeom prst="rect">
            <a:avLst/>
          </a:prstGeom>
          <a:solidFill>
            <a:schemeClr val="bg1"/>
          </a:solid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2400" b="1" i="1" dirty="0"/>
              <a:t>“What We Are Trying To Achieve!”</a:t>
            </a:r>
          </a:p>
        </p:txBody>
      </p:sp>
      <p:sp>
        <p:nvSpPr>
          <p:cNvPr id="3" name="Slide Number Placeholder 2">
            <a:extLst>
              <a:ext uri="{FF2B5EF4-FFF2-40B4-BE49-F238E27FC236}">
                <a16:creationId xmlns:a16="http://schemas.microsoft.com/office/drawing/2014/main" id="{169743AC-DE0F-4279-83CA-2953B5C23087}"/>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39307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endParaRPr lang="en-CA" dirty="0"/>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dirty="0"/>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12</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814007500"/>
              </p:ext>
            </p:extLst>
          </p:nvPr>
        </p:nvGraphicFramePr>
        <p:xfrm>
          <a:off x="0" y="758953"/>
          <a:ext cx="12192000" cy="5407210"/>
        </p:xfrm>
        <a:graphic>
          <a:graphicData uri="http://schemas.openxmlformats.org/drawingml/2006/table">
            <a:tbl>
              <a:tblPr firstRow="1" bandRow="1">
                <a:tableStyleId>{5C22544A-7EE6-4342-B048-85BDC9FD1C3A}</a:tableStyleId>
              </a:tblPr>
              <a:tblGrid>
                <a:gridCol w="6464060">
                  <a:extLst>
                    <a:ext uri="{9D8B030D-6E8A-4147-A177-3AD203B41FA5}">
                      <a16:colId xmlns:a16="http://schemas.microsoft.com/office/drawing/2014/main" val="1036609746"/>
                    </a:ext>
                  </a:extLst>
                </a:gridCol>
                <a:gridCol w="5727940">
                  <a:extLst>
                    <a:ext uri="{9D8B030D-6E8A-4147-A177-3AD203B41FA5}">
                      <a16:colId xmlns:a16="http://schemas.microsoft.com/office/drawing/2014/main" val="1408130163"/>
                    </a:ext>
                  </a:extLst>
                </a:gridCol>
              </a:tblGrid>
              <a:tr h="396834">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a:t>
                      </a:r>
                      <a:endParaRPr lang="en-US" sz="1100" dirty="0"/>
                    </a:p>
                  </a:txBody>
                  <a:tcPr>
                    <a:solidFill>
                      <a:schemeClr val="tx1"/>
                    </a:solidFill>
                  </a:tcPr>
                </a:tc>
                <a:extLst>
                  <a:ext uri="{0D108BD9-81ED-4DB2-BD59-A6C34878D82A}">
                    <a16:rowId xmlns:a16="http://schemas.microsoft.com/office/drawing/2014/main" val="2609596090"/>
                  </a:ext>
                </a:extLst>
              </a:tr>
              <a:tr h="107749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Reposition HNO’s marketing strategy to appeal to potential registrants that may not have any affinity to hockey. </a:t>
                      </a:r>
                    </a:p>
                  </a:txBody>
                  <a:tcPr>
                    <a:solidFill>
                      <a:schemeClr val="bg1">
                        <a:lumMod val="85000"/>
                      </a:schemeClr>
                    </a:solidFill>
                  </a:tcPr>
                </a:tc>
                <a:tc>
                  <a:txBody>
                    <a:bodyPr/>
                    <a:lstStyle/>
                    <a:p>
                      <a:pPr marL="228600" indent="-228600">
                        <a:buAutoNum type="arabicPeriod"/>
                      </a:pPr>
                      <a:r>
                        <a:rPr lang="en-US" sz="1100" baseline="0" dirty="0">
                          <a:solidFill>
                            <a:schemeClr val="tx1"/>
                          </a:solidFill>
                        </a:rPr>
                        <a:t>Post 10 news stories of hockey within HNO on media platforms that shows hockey is more than just a game and would appeal to everyone even if they don’t have any attachment to the game of hockey. </a:t>
                      </a:r>
                    </a:p>
                    <a:p>
                      <a:pPr marL="228600" indent="-228600">
                        <a:buAutoNum type="arabicPeriod"/>
                      </a:pPr>
                      <a:r>
                        <a:rPr lang="en-US" sz="1100" baseline="0" dirty="0">
                          <a:solidFill>
                            <a:schemeClr val="tx1"/>
                          </a:solidFill>
                        </a:rPr>
                        <a:t>Post a total of 10 news stories of hockey outside of HNO that shows hockey is more than just a game and would appeal to everyone even if they don’t have any attachment to the game of hockey. </a:t>
                      </a:r>
                    </a:p>
                  </a:txBody>
                  <a:tcPr>
                    <a:solidFill>
                      <a:schemeClr val="bg1">
                        <a:lumMod val="85000"/>
                      </a:schemeClr>
                    </a:solidFill>
                  </a:tcPr>
                </a:tc>
                <a:extLst>
                  <a:ext uri="{0D108BD9-81ED-4DB2-BD59-A6C34878D82A}">
                    <a16:rowId xmlns:a16="http://schemas.microsoft.com/office/drawing/2014/main" val="3193107271"/>
                  </a:ext>
                </a:extLst>
              </a:tr>
              <a:tr h="994805">
                <a:tc>
                  <a:txBody>
                    <a:bodyPr/>
                    <a:lstStyle/>
                    <a:p>
                      <a:pPr marL="342900" indent="-342900">
                        <a:buFont typeface="+mj-lt"/>
                        <a:buAutoNum type="arabicPeriod" startAt="2"/>
                      </a:pPr>
                      <a:r>
                        <a:rPr lang="en-US" sz="1100" b="0" dirty="0">
                          <a:solidFill>
                            <a:schemeClr val="tx1"/>
                          </a:solidFill>
                        </a:rPr>
                        <a:t>Create and implement a retention strategy to keep participants/volunteers in Minor Hockey. </a:t>
                      </a:r>
                    </a:p>
                  </a:txBody>
                  <a:tcPr/>
                </a:tc>
                <a:tc>
                  <a:txBody>
                    <a:bodyPr/>
                    <a:lstStyle/>
                    <a:p>
                      <a:pPr marL="228600" indent="-228600">
                        <a:buAutoNum type="arabicPeriod"/>
                      </a:pPr>
                      <a:r>
                        <a:rPr lang="en-US" sz="1100" b="0" i="0" baseline="0" dirty="0">
                          <a:solidFill>
                            <a:schemeClr val="tx1"/>
                          </a:solidFill>
                        </a:rPr>
                        <a:t>Set and meet the established retention rate target for participants.</a:t>
                      </a:r>
                    </a:p>
                    <a:p>
                      <a:pPr marL="228600" indent="-228600">
                        <a:buAutoNum type="arabicPeriod"/>
                      </a:pPr>
                      <a:r>
                        <a:rPr lang="en-US" sz="1100" b="0" i="0" baseline="0" dirty="0">
                          <a:solidFill>
                            <a:schemeClr val="tx1"/>
                          </a:solidFill>
                        </a:rPr>
                        <a:t>Set and meet the established retention rate target for officials.</a:t>
                      </a:r>
                    </a:p>
                  </a:txBody>
                  <a:tcPr/>
                </a:tc>
                <a:extLst>
                  <a:ext uri="{0D108BD9-81ED-4DB2-BD59-A6C34878D82A}">
                    <a16:rowId xmlns:a16="http://schemas.microsoft.com/office/drawing/2014/main" val="2474560261"/>
                  </a:ext>
                </a:extLst>
              </a:tr>
              <a:tr h="636023">
                <a:tc>
                  <a:txBody>
                    <a:bodyPr/>
                    <a:lstStyle/>
                    <a:p>
                      <a:pPr marL="342900" indent="-342900">
                        <a:buFont typeface="+mj-lt"/>
                        <a:buAutoNum type="arabicPeriod" startAt="3"/>
                      </a:pPr>
                      <a:r>
                        <a:rPr lang="en-US" sz="1100" b="0" dirty="0">
                          <a:solidFill>
                            <a:schemeClr val="tx1"/>
                          </a:solidFill>
                        </a:rPr>
                        <a:t>Create and implement a recruitment strategy to grow participants/volunteers and officials in Minor Hockey. </a:t>
                      </a:r>
                    </a:p>
                  </a:txBody>
                  <a:tcPr>
                    <a:solidFill>
                      <a:schemeClr val="bg1">
                        <a:lumMod val="85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Increase player participants by 2.5% from base number of participants. (Increase of 115 Participants).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Meet the desired number of officials in each zone/MHA.</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100" baseline="0" dirty="0">
                        <a:solidFill>
                          <a:schemeClr val="tx1"/>
                        </a:solidFill>
                      </a:endParaRPr>
                    </a:p>
                  </a:txBody>
                  <a:tcPr>
                    <a:solidFill>
                      <a:schemeClr val="bg1">
                        <a:lumMod val="85000"/>
                      </a:schemeClr>
                    </a:solidFill>
                  </a:tcPr>
                </a:tc>
                <a:extLst>
                  <a:ext uri="{0D108BD9-81ED-4DB2-BD59-A6C34878D82A}">
                    <a16:rowId xmlns:a16="http://schemas.microsoft.com/office/drawing/2014/main" val="4248106789"/>
                  </a:ext>
                </a:extLst>
              </a:tr>
              <a:tr h="912876">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1100" b="0" i="0" kern="1200" dirty="0">
                          <a:solidFill>
                            <a:schemeClr val="tx1"/>
                          </a:solidFill>
                          <a:latin typeface="+mn-lt"/>
                          <a:ea typeface="+mn-ea"/>
                          <a:cs typeface="+mn-cs"/>
                        </a:rPr>
                        <a:t>Focus on </a:t>
                      </a:r>
                      <a:r>
                        <a:rPr lang="en-US" sz="1100" b="0" dirty="0">
                          <a:solidFill>
                            <a:schemeClr val="tx1"/>
                          </a:solidFill>
                        </a:rPr>
                        <a:t>new markets where participation rate is non-existent or minimal within HNO. </a:t>
                      </a:r>
                      <a:endParaRPr lang="en-US" sz="1100" b="0" i="0" kern="1200" dirty="0">
                        <a:solidFill>
                          <a:schemeClr val="tx1"/>
                        </a:solidFill>
                        <a:latin typeface="+mn-lt"/>
                        <a:ea typeface="+mn-ea"/>
                        <a:cs typeface="+mn-cs"/>
                      </a:endParaRP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Meet with Minister of Indigenous Services of Canada to help facilitate dialog with northern communities in Northwestern Ontario.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Recruit at least 1 non-sanctioned program within our geographical boundaries.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100" baseline="0" dirty="0">
                        <a:solidFill>
                          <a:schemeClr val="tx1"/>
                        </a:solidFill>
                      </a:endParaRPr>
                    </a:p>
                    <a:p>
                      <a:endParaRPr lang="en-US" sz="1100" i="0" dirty="0">
                        <a:solidFill>
                          <a:schemeClr val="tx1"/>
                        </a:solidFill>
                      </a:endParaRPr>
                    </a:p>
                  </a:txBody>
                  <a:tcPr/>
                </a:tc>
                <a:extLst>
                  <a:ext uri="{0D108BD9-81ED-4DB2-BD59-A6C34878D82A}">
                    <a16:rowId xmlns:a16="http://schemas.microsoft.com/office/drawing/2014/main" val="3617206594"/>
                  </a:ext>
                </a:extLst>
              </a:tr>
              <a:tr h="1226651">
                <a:tc>
                  <a:txBody>
                    <a:bodyPr/>
                    <a:lstStyle/>
                    <a:p>
                      <a:pPr marL="342900" indent="-342900">
                        <a:buFont typeface="+mj-lt"/>
                        <a:buAutoNum type="arabicPeriod" startAt="5"/>
                      </a:pPr>
                      <a:endParaRPr lang="en-US" sz="1100" b="0" dirty="0">
                        <a:solidFill>
                          <a:schemeClr val="tx1"/>
                        </a:solidFill>
                      </a:endParaRPr>
                    </a:p>
                  </a:txBody>
                  <a:tcPr>
                    <a:solidFill>
                      <a:schemeClr val="bg1">
                        <a:lumMod val="85000"/>
                      </a:schemeClr>
                    </a:solidFill>
                  </a:tcPr>
                </a:tc>
                <a:tc>
                  <a:txBody>
                    <a:bodyPr/>
                    <a:lstStyle/>
                    <a:p>
                      <a:endParaRPr lang="en-US" sz="1100" dirty="0">
                        <a:solidFill>
                          <a:schemeClr val="tx1"/>
                        </a:solidFill>
                      </a:endParaRP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800" i="1" dirty="0"/>
              <a:t>Objective: I. Grow the Game Through Recruitment and Retention</a:t>
            </a:r>
            <a:endParaRPr lang="en-CA" sz="2800" dirty="0"/>
          </a:p>
        </p:txBody>
      </p:sp>
    </p:spTree>
    <p:extLst>
      <p:ext uri="{BB962C8B-B14F-4D97-AF65-F5344CB8AC3E}">
        <p14:creationId xmlns:p14="http://schemas.microsoft.com/office/powerpoint/2010/main" val="149986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endParaRPr lang="en-CA" dirty="0"/>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dirty="0"/>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13</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2536231024"/>
              </p:ext>
            </p:extLst>
          </p:nvPr>
        </p:nvGraphicFramePr>
        <p:xfrm>
          <a:off x="0" y="758952"/>
          <a:ext cx="12192000" cy="5258026"/>
        </p:xfrm>
        <a:graphic>
          <a:graphicData uri="http://schemas.openxmlformats.org/drawingml/2006/table">
            <a:tbl>
              <a:tblPr firstRow="1" bandRow="1">
                <a:tableStyleId>{5C22544A-7EE6-4342-B048-85BDC9FD1C3A}</a:tableStyleId>
              </a:tblPr>
              <a:tblGrid>
                <a:gridCol w="6474691">
                  <a:extLst>
                    <a:ext uri="{9D8B030D-6E8A-4147-A177-3AD203B41FA5}">
                      <a16:colId xmlns:a16="http://schemas.microsoft.com/office/drawing/2014/main" val="1036609746"/>
                    </a:ext>
                  </a:extLst>
                </a:gridCol>
                <a:gridCol w="5717309">
                  <a:extLst>
                    <a:ext uri="{9D8B030D-6E8A-4147-A177-3AD203B41FA5}">
                      <a16:colId xmlns:a16="http://schemas.microsoft.com/office/drawing/2014/main" val="1408130163"/>
                    </a:ext>
                  </a:extLst>
                </a:gridCol>
              </a:tblGrid>
              <a:tr h="426166">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 </a:t>
                      </a:r>
                      <a:endParaRPr lang="en-US" sz="1100" dirty="0"/>
                    </a:p>
                  </a:txBody>
                  <a:tcPr>
                    <a:solidFill>
                      <a:schemeClr val="tx1"/>
                    </a:solidFill>
                  </a:tcPr>
                </a:tc>
                <a:extLst>
                  <a:ext uri="{0D108BD9-81ED-4DB2-BD59-A6C34878D82A}">
                    <a16:rowId xmlns:a16="http://schemas.microsoft.com/office/drawing/2014/main" val="2609596090"/>
                  </a:ext>
                </a:extLst>
              </a:tr>
              <a:tr h="751169">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 Create a succession plan for new MHA’s Executives within Hockey Northwestern Ontario. </a:t>
                      </a:r>
                    </a:p>
                  </a:txBody>
                  <a:tcPr>
                    <a:solidFill>
                      <a:schemeClr val="bg1">
                        <a:lumMod val="85000"/>
                      </a:schemeClr>
                    </a:solidFill>
                  </a:tcPr>
                </a:tc>
                <a:tc>
                  <a:txBody>
                    <a:bodyPr/>
                    <a:lstStyle/>
                    <a:p>
                      <a:pPr marL="228600" indent="-228600">
                        <a:buFont typeface="+mj-lt"/>
                        <a:buAutoNum type="arabicPeriod"/>
                      </a:pPr>
                      <a:r>
                        <a:rPr lang="en-US" sz="1100" baseline="0" dirty="0">
                          <a:solidFill>
                            <a:schemeClr val="tx1"/>
                          </a:solidFill>
                        </a:rPr>
                        <a:t>Training guides to be finalized by 2025/2026 for new MHA executives to help transitioning to new roles. </a:t>
                      </a:r>
                    </a:p>
                  </a:txBody>
                  <a:tcPr>
                    <a:solidFill>
                      <a:schemeClr val="bg1">
                        <a:lumMod val="85000"/>
                      </a:schemeClr>
                    </a:solidFill>
                  </a:tcPr>
                </a:tc>
                <a:extLst>
                  <a:ext uri="{0D108BD9-81ED-4DB2-BD59-A6C34878D82A}">
                    <a16:rowId xmlns:a16="http://schemas.microsoft.com/office/drawing/2014/main" val="3193107271"/>
                  </a:ext>
                </a:extLst>
              </a:tr>
              <a:tr h="1068335">
                <a:tc>
                  <a:txBody>
                    <a:bodyPr/>
                    <a:lstStyle/>
                    <a:p>
                      <a:pPr marL="342900" indent="-342900">
                        <a:buFont typeface="+mj-lt"/>
                        <a:buAutoNum type="arabicPeriod" startAt="2"/>
                      </a:pPr>
                      <a:r>
                        <a:rPr lang="en-US" sz="1100" b="0" dirty="0">
                          <a:solidFill>
                            <a:schemeClr val="tx1"/>
                          </a:solidFill>
                        </a:rPr>
                        <a:t>Strengthen HNO governance through drafting and reviewing policies. </a:t>
                      </a:r>
                    </a:p>
                  </a:txBody>
                  <a:tcPr/>
                </a:tc>
                <a:tc>
                  <a:txBody>
                    <a:bodyPr/>
                    <a:lstStyle/>
                    <a:p>
                      <a:pPr marL="228600" indent="-228600">
                        <a:buAutoNum type="arabicPeriod"/>
                      </a:pPr>
                      <a:r>
                        <a:rPr lang="en-US" sz="1100" b="0" i="0" baseline="0" dirty="0">
                          <a:solidFill>
                            <a:schemeClr val="tx1"/>
                          </a:solidFill>
                        </a:rPr>
                        <a:t>Sustaining 100% compliance with policies required by the Annual Sport Recognition Policy Compliance Checklist by the Ministry of Heritage, Sport, Tourism and Culture Industries.</a:t>
                      </a:r>
                    </a:p>
                    <a:p>
                      <a:pPr marL="228600" indent="-228600">
                        <a:buAutoNum type="arabicPeriod"/>
                      </a:pPr>
                      <a:r>
                        <a:rPr lang="en-US" sz="1100" b="0" i="0" baseline="0" dirty="0">
                          <a:solidFill>
                            <a:schemeClr val="tx1"/>
                          </a:solidFill>
                        </a:rPr>
                        <a:t>Analytics tool to be established to track policy revision dates by April 2025. </a:t>
                      </a:r>
                    </a:p>
                    <a:p>
                      <a:pPr marL="228600" indent="-228600">
                        <a:buAutoNum type="arabicPeriod"/>
                      </a:pPr>
                      <a:r>
                        <a:rPr lang="en-US" sz="1100" b="0" i="0" baseline="0" dirty="0">
                          <a:solidFill>
                            <a:schemeClr val="tx1"/>
                          </a:solidFill>
                        </a:rPr>
                        <a:t>All policies to be reviewed and updated according to the frequency stated on each policy.</a:t>
                      </a:r>
                    </a:p>
                  </a:txBody>
                  <a:tcPr/>
                </a:tc>
                <a:extLst>
                  <a:ext uri="{0D108BD9-81ED-4DB2-BD59-A6C34878D82A}">
                    <a16:rowId xmlns:a16="http://schemas.microsoft.com/office/drawing/2014/main" val="2474560261"/>
                  </a:ext>
                </a:extLst>
              </a:tr>
              <a:tr h="683034">
                <a:tc>
                  <a:txBody>
                    <a:bodyPr/>
                    <a:lstStyle/>
                    <a:p>
                      <a:pPr marL="342900" indent="-342900">
                        <a:buFont typeface="+mj-lt"/>
                        <a:buAutoNum type="arabicPeriod" startAt="3"/>
                      </a:pPr>
                      <a:r>
                        <a:rPr lang="en-US" sz="1100" b="0" i="0" kern="1200" dirty="0">
                          <a:solidFill>
                            <a:schemeClr val="tx1"/>
                          </a:solidFill>
                          <a:latin typeface="+mn-lt"/>
                          <a:ea typeface="+mn-ea"/>
                          <a:cs typeface="+mn-cs"/>
                        </a:rPr>
                        <a:t>Increase Organizational Effectiveness through member engagement.</a:t>
                      </a:r>
                      <a:endParaRPr lang="en-US" sz="1100" b="0" dirty="0">
                        <a:solidFill>
                          <a:schemeClr val="tx1"/>
                        </a:solidFill>
                      </a:endParaRPr>
                    </a:p>
                  </a:txBody>
                  <a:tcPr>
                    <a:solidFill>
                      <a:schemeClr val="bg1">
                        <a:lumMod val="85000"/>
                      </a:schemeClr>
                    </a:solidFill>
                  </a:tcPr>
                </a:tc>
                <a:tc>
                  <a:txBody>
                    <a:bodyPr/>
                    <a:lstStyle/>
                    <a:p>
                      <a:pPr marL="228600" indent="-228600">
                        <a:buAutoNum type="arabicPeriod"/>
                      </a:pPr>
                      <a:r>
                        <a:rPr lang="en-US" sz="1100" i="0" dirty="0">
                          <a:solidFill>
                            <a:schemeClr val="tx1"/>
                          </a:solidFill>
                        </a:rPr>
                        <a:t>90% attendance rate at HNO Meetings (AGM, Fall Members Meeting) and Zone Meetings. </a:t>
                      </a:r>
                    </a:p>
                    <a:p>
                      <a:pPr marL="228600" indent="-228600">
                        <a:buAutoNum type="arabicPeriod"/>
                      </a:pPr>
                      <a:r>
                        <a:rPr lang="en-US" sz="1100" i="0" dirty="0">
                          <a:solidFill>
                            <a:schemeClr val="tx1"/>
                          </a:solidFill>
                        </a:rPr>
                        <a:t>Member Engagement Plan finalized by 2026/27.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aseline="0" dirty="0">
                        <a:solidFill>
                          <a:schemeClr val="tx1"/>
                        </a:solidFill>
                      </a:endParaRPr>
                    </a:p>
                  </a:txBody>
                  <a:tcPr>
                    <a:solidFill>
                      <a:schemeClr val="bg1">
                        <a:lumMod val="85000"/>
                      </a:schemeClr>
                    </a:solidFill>
                  </a:tcPr>
                </a:tc>
                <a:extLst>
                  <a:ext uri="{0D108BD9-81ED-4DB2-BD59-A6C34878D82A}">
                    <a16:rowId xmlns:a16="http://schemas.microsoft.com/office/drawing/2014/main" val="4248106789"/>
                  </a:ext>
                </a:extLst>
              </a:tr>
              <a:tr h="875685">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1100" b="0" dirty="0">
                          <a:solidFill>
                            <a:schemeClr val="tx1"/>
                          </a:solidFill>
                        </a:rPr>
                        <a:t>Focus on event hosting for HNO and regional events.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100" b="0" i="0" kern="1200" dirty="0">
                          <a:solidFill>
                            <a:schemeClr val="tx1"/>
                          </a:solidFill>
                          <a:latin typeface="+mn-lt"/>
                          <a:ea typeface="+mn-ea"/>
                          <a:cs typeface="+mn-cs"/>
                        </a:rPr>
                        <a:t> </a:t>
                      </a: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Establish event hosting guidelines prior to 2025/2026.</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Identify a minimum of 3 additional ways that adds value to the player/coach/parent/official experience at the HNO AA Tournament of Champions. </a:t>
                      </a:r>
                    </a:p>
                  </a:txBody>
                  <a:tcPr/>
                </a:tc>
                <a:extLst>
                  <a:ext uri="{0D108BD9-81ED-4DB2-BD59-A6C34878D82A}">
                    <a16:rowId xmlns:a16="http://schemas.microsoft.com/office/drawing/2014/main" val="3617206594"/>
                  </a:ext>
                </a:extLst>
              </a:tr>
              <a:tr h="1453637">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100" b="0" dirty="0">
                          <a:solidFill>
                            <a:schemeClr val="tx1"/>
                          </a:solidFill>
                        </a:rPr>
                        <a:t>Focus on internal effectiveness and efficiency of the Branch in relation to the strategic plan. </a:t>
                      </a:r>
                    </a:p>
                    <a:p>
                      <a:pPr marL="0" indent="0">
                        <a:buFont typeface="+mj-lt"/>
                        <a:buNone/>
                      </a:pPr>
                      <a:endParaRPr lang="en-US" sz="1100" b="0" dirty="0">
                        <a:solidFill>
                          <a:schemeClr val="tx1"/>
                        </a:solidFill>
                      </a:endParaRPr>
                    </a:p>
                  </a:txBody>
                  <a:tcPr>
                    <a:solidFill>
                      <a:schemeClr val="bg1">
                        <a:lumMod val="85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85% total success rate with measurable targets.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85% success rate with meeting milestones and critical path deadlines. </a:t>
                      </a:r>
                    </a:p>
                    <a:p>
                      <a:endParaRPr lang="en-US" sz="1100" dirty="0">
                        <a:solidFill>
                          <a:schemeClr val="tx1"/>
                        </a:solidFill>
                      </a:endParaRP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000" i="1" dirty="0"/>
              <a:t>Objective: II. Organizational Effectiveness – Build a high-performance Organization to support our strategies through governance, succession planning, and Member Engagement</a:t>
            </a:r>
            <a:endParaRPr lang="en-CA" sz="2000" dirty="0"/>
          </a:p>
        </p:txBody>
      </p:sp>
    </p:spTree>
    <p:extLst>
      <p:ext uri="{BB962C8B-B14F-4D97-AF65-F5344CB8AC3E}">
        <p14:creationId xmlns:p14="http://schemas.microsoft.com/office/powerpoint/2010/main" val="352101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endParaRPr lang="en-CA" dirty="0"/>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dirty="0"/>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14</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1533473218"/>
              </p:ext>
            </p:extLst>
          </p:nvPr>
        </p:nvGraphicFramePr>
        <p:xfrm>
          <a:off x="0" y="700796"/>
          <a:ext cx="12192000" cy="5330550"/>
        </p:xfrm>
        <a:graphic>
          <a:graphicData uri="http://schemas.openxmlformats.org/drawingml/2006/table">
            <a:tbl>
              <a:tblPr firstRow="1" bandRow="1">
                <a:tableStyleId>{5C22544A-7EE6-4342-B048-85BDC9FD1C3A}</a:tableStyleId>
              </a:tblPr>
              <a:tblGrid>
                <a:gridCol w="6464060">
                  <a:extLst>
                    <a:ext uri="{9D8B030D-6E8A-4147-A177-3AD203B41FA5}">
                      <a16:colId xmlns:a16="http://schemas.microsoft.com/office/drawing/2014/main" val="1036609746"/>
                    </a:ext>
                  </a:extLst>
                </a:gridCol>
                <a:gridCol w="5727940">
                  <a:extLst>
                    <a:ext uri="{9D8B030D-6E8A-4147-A177-3AD203B41FA5}">
                      <a16:colId xmlns:a16="http://schemas.microsoft.com/office/drawing/2014/main" val="1408130163"/>
                    </a:ext>
                  </a:extLst>
                </a:gridCol>
              </a:tblGrid>
              <a:tr h="409009">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 </a:t>
                      </a:r>
                      <a:endParaRPr lang="en-US" sz="1100" dirty="0"/>
                    </a:p>
                  </a:txBody>
                  <a:tcPr>
                    <a:solidFill>
                      <a:schemeClr val="tx1"/>
                    </a:solidFill>
                  </a:tcPr>
                </a:tc>
                <a:extLst>
                  <a:ext uri="{0D108BD9-81ED-4DB2-BD59-A6C34878D82A}">
                    <a16:rowId xmlns:a16="http://schemas.microsoft.com/office/drawing/2014/main" val="2609596090"/>
                  </a:ext>
                </a:extLst>
              </a:tr>
              <a:tr h="1082856">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Increase the perceived and actual value of the HNO POE camps. </a:t>
                      </a:r>
                    </a:p>
                  </a:txBody>
                  <a:tcPr>
                    <a:solidFill>
                      <a:schemeClr val="bg1">
                        <a:lumMod val="85000"/>
                      </a:schemeClr>
                    </a:solidFill>
                  </a:tcPr>
                </a:tc>
                <a:tc>
                  <a:txBody>
                    <a:bodyPr/>
                    <a:lstStyle/>
                    <a:p>
                      <a:pPr marL="228600" indent="-228600">
                        <a:buAutoNum type="arabicPeriod"/>
                      </a:pPr>
                      <a:r>
                        <a:rPr lang="en-US" sz="1100" baseline="0" dirty="0">
                          <a:solidFill>
                            <a:schemeClr val="tx1"/>
                          </a:solidFill>
                        </a:rPr>
                        <a:t>100% registration rate for all U13-U16 POE camps. </a:t>
                      </a:r>
                    </a:p>
                    <a:p>
                      <a:pPr marL="228600" indent="-228600">
                        <a:buAutoNum type="arabicPeriod"/>
                      </a:pPr>
                      <a:r>
                        <a:rPr lang="en-US" sz="1100" baseline="0" dirty="0">
                          <a:solidFill>
                            <a:schemeClr val="tx1"/>
                          </a:solidFill>
                        </a:rPr>
                        <a:t>90% Satisfaction rate overall by attendee’s (parents and players).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baseline="0" dirty="0">
                          <a:solidFill>
                            <a:schemeClr val="tx1"/>
                          </a:solidFill>
                        </a:rPr>
                        <a:t>Develop and Implement a strategy to incorporate coach/support staff development opportunities through the POE camps.  </a:t>
                      </a:r>
                      <a:endParaRPr lang="en-US" sz="1100" baseline="0" dirty="0">
                        <a:solidFill>
                          <a:schemeClr val="tx1"/>
                        </a:solidFill>
                      </a:endParaRPr>
                    </a:p>
                    <a:p>
                      <a:pPr marL="0" indent="0">
                        <a:buNone/>
                      </a:pPr>
                      <a:endParaRPr lang="en-US" sz="1100" baseline="0" dirty="0">
                        <a:solidFill>
                          <a:schemeClr val="tx1"/>
                        </a:solidFill>
                      </a:endParaRPr>
                    </a:p>
                  </a:txBody>
                  <a:tcPr>
                    <a:solidFill>
                      <a:schemeClr val="bg1">
                        <a:lumMod val="85000"/>
                      </a:schemeClr>
                    </a:solidFill>
                  </a:tcPr>
                </a:tc>
                <a:extLst>
                  <a:ext uri="{0D108BD9-81ED-4DB2-BD59-A6C34878D82A}">
                    <a16:rowId xmlns:a16="http://schemas.microsoft.com/office/drawing/2014/main" val="3193107271"/>
                  </a:ext>
                </a:extLst>
              </a:tr>
              <a:tr h="102532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100" b="0" dirty="0">
                          <a:solidFill>
                            <a:schemeClr val="tx1"/>
                          </a:solidFill>
                        </a:rPr>
                        <a:t>Develop and Implement the Junior Coach Program. </a:t>
                      </a:r>
                    </a:p>
                    <a:p>
                      <a:pPr marL="342900" indent="-342900">
                        <a:buFont typeface="+mj-lt"/>
                        <a:buAutoNum type="arabicPeriod" startAt="2"/>
                      </a:pPr>
                      <a:endParaRPr lang="en-US" sz="1100" b="0" dirty="0">
                        <a:solidFill>
                          <a:schemeClr val="tx1"/>
                        </a:solidFill>
                      </a:endParaRP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A minimum of 20 junior coaches involved in the program.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At least 3 MHA’s adopt the Junior Coach Program.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3.    80% satisfaction rate with Junior Coaches involved in the program. </a:t>
                      </a:r>
                    </a:p>
                    <a:p>
                      <a:pPr marL="0" indent="0">
                        <a:buNone/>
                      </a:pPr>
                      <a:endParaRPr lang="en-US" sz="1100" b="0" i="0" baseline="0" dirty="0">
                        <a:solidFill>
                          <a:schemeClr val="tx1"/>
                        </a:solidFill>
                      </a:endParaRPr>
                    </a:p>
                  </a:txBody>
                  <a:tcPr/>
                </a:tc>
                <a:extLst>
                  <a:ext uri="{0D108BD9-81ED-4DB2-BD59-A6C34878D82A}">
                    <a16:rowId xmlns:a16="http://schemas.microsoft.com/office/drawing/2014/main" val="2474560261"/>
                  </a:ext>
                </a:extLst>
              </a:tr>
              <a:tr h="655535">
                <a:tc>
                  <a:txBody>
                    <a:bodyPr/>
                    <a:lstStyle/>
                    <a:p>
                      <a:pPr marL="0" indent="0">
                        <a:buFont typeface="+mj-lt"/>
                        <a:buNone/>
                      </a:pPr>
                      <a:r>
                        <a:rPr lang="en-US" sz="1100" b="0" dirty="0">
                          <a:solidFill>
                            <a:schemeClr val="tx1"/>
                          </a:solidFill>
                        </a:rPr>
                        <a:t>3.       Develop a strategy to focus on Coaches professional development. </a:t>
                      </a:r>
                    </a:p>
                  </a:txBody>
                  <a:tcPr>
                    <a:solidFill>
                      <a:schemeClr val="bg1">
                        <a:lumMod val="85000"/>
                      </a:schemeClr>
                    </a:solidFill>
                  </a:tcPr>
                </a:tc>
                <a:tc>
                  <a: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40% of coaches who take the Development 1 in 2024/2025 course become certified within 1 calendar year.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100" baseline="0" dirty="0">
                          <a:solidFill>
                            <a:schemeClr val="tx1"/>
                          </a:solidFill>
                        </a:rPr>
                        <a:t>250 attendees overall instructional stream coaching clinics by 2026/2027. </a:t>
                      </a:r>
                    </a:p>
                  </a:txBody>
                  <a:tcPr>
                    <a:solidFill>
                      <a:schemeClr val="bg1">
                        <a:lumMod val="85000"/>
                      </a:schemeClr>
                    </a:solidFill>
                  </a:tcPr>
                </a:tc>
                <a:extLst>
                  <a:ext uri="{0D108BD9-81ED-4DB2-BD59-A6C34878D82A}">
                    <a16:rowId xmlns:a16="http://schemas.microsoft.com/office/drawing/2014/main" val="4248106789"/>
                  </a:ext>
                </a:extLst>
              </a:tr>
              <a:tr h="840429">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100" b="0" i="0" kern="1200" dirty="0">
                          <a:solidFill>
                            <a:schemeClr val="tx1"/>
                          </a:solidFill>
                          <a:latin typeface="+mn-lt"/>
                          <a:ea typeface="+mn-ea"/>
                          <a:cs typeface="+mn-cs"/>
                        </a:rPr>
                        <a:t>4.       Deliver gold standard age-appropriate programming to help participants reach their maximum potential. </a:t>
                      </a:r>
                    </a:p>
                  </a:txBody>
                  <a:tcPr/>
                </a:tc>
                <a:tc>
                  <a:txBody>
                    <a:bodyPr/>
                    <a:lstStyle/>
                    <a:p>
                      <a:r>
                        <a:rPr lang="en-US" sz="1100" i="0" dirty="0">
                          <a:solidFill>
                            <a:schemeClr val="tx1"/>
                          </a:solidFill>
                        </a:rPr>
                        <a:t>1.   Hockey Canada Player Pathways from U7 through to U18 to be fully implemented. </a:t>
                      </a:r>
                    </a:p>
                  </a:txBody>
                  <a:tcPr/>
                </a:tc>
                <a:extLst>
                  <a:ext uri="{0D108BD9-81ED-4DB2-BD59-A6C34878D82A}">
                    <a16:rowId xmlns:a16="http://schemas.microsoft.com/office/drawing/2014/main" val="3617206594"/>
                  </a:ext>
                </a:extLst>
              </a:tr>
              <a:tr h="1317398">
                <a:tc>
                  <a:txBody>
                    <a:bodyPr/>
                    <a:lstStyle/>
                    <a:p>
                      <a:pPr marL="342900" indent="-342900">
                        <a:buFont typeface="+mj-lt"/>
                        <a:buAutoNum type="arabicPeriod" startAt="5"/>
                      </a:pPr>
                      <a:r>
                        <a:rPr lang="en-US" sz="1100" b="0" dirty="0">
                          <a:solidFill>
                            <a:schemeClr val="tx1"/>
                          </a:solidFill>
                        </a:rPr>
                        <a:t>Focus on Official Development. </a:t>
                      </a:r>
                    </a:p>
                  </a:txBody>
                  <a:tcPr>
                    <a:solidFill>
                      <a:schemeClr val="bg1">
                        <a:lumMod val="85000"/>
                      </a:schemeClr>
                    </a:solidFill>
                  </a:tcPr>
                </a:tc>
                <a:tc>
                  <a:txBody>
                    <a:bodyPr/>
                    <a:lstStyle/>
                    <a:p>
                      <a:r>
                        <a:rPr lang="en-US" sz="1100" dirty="0">
                          <a:solidFill>
                            <a:schemeClr val="tx1"/>
                          </a:solidFill>
                        </a:rPr>
                        <a:t>1.   Official development pathway to be implemented across HNO. </a:t>
                      </a: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000" i="1" dirty="0"/>
              <a:t>Objective: III. Development – Deliver gold standard programs to help participants reach their maximum potential</a:t>
            </a:r>
            <a:endParaRPr lang="en-CA" sz="2000" dirty="0"/>
          </a:p>
        </p:txBody>
      </p:sp>
    </p:spTree>
    <p:extLst>
      <p:ext uri="{BB962C8B-B14F-4D97-AF65-F5344CB8AC3E}">
        <p14:creationId xmlns:p14="http://schemas.microsoft.com/office/powerpoint/2010/main" val="212352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1E-2E63-42ED-9C19-A0255C48CC13}"/>
              </a:ext>
            </a:extLst>
          </p:cNvPr>
          <p:cNvSpPr>
            <a:spLocks noGrp="1"/>
          </p:cNvSpPr>
          <p:nvPr>
            <p:ph type="ctrTitle"/>
          </p:nvPr>
        </p:nvSpPr>
        <p:spPr/>
        <p:txBody>
          <a:bodyPr/>
          <a:lstStyle/>
          <a:p>
            <a:r>
              <a:rPr lang="en-CA" dirty="0"/>
              <a:t>2</a:t>
            </a:r>
          </a:p>
        </p:txBody>
      </p:sp>
      <p:sp>
        <p:nvSpPr>
          <p:cNvPr id="3" name="Subtitle 2">
            <a:extLst>
              <a:ext uri="{FF2B5EF4-FFF2-40B4-BE49-F238E27FC236}">
                <a16:creationId xmlns:a16="http://schemas.microsoft.com/office/drawing/2014/main" id="{23378750-A3DE-432E-AB86-126590CF74CC}"/>
              </a:ext>
            </a:extLst>
          </p:cNvPr>
          <p:cNvSpPr>
            <a:spLocks noGrp="1"/>
          </p:cNvSpPr>
          <p:nvPr>
            <p:ph type="subTitle" idx="1"/>
          </p:nvPr>
        </p:nvSpPr>
        <p:spPr/>
        <p:txBody>
          <a:bodyPr/>
          <a:lstStyle/>
          <a:p>
            <a:endParaRPr lang="en-CA" dirty="0"/>
          </a:p>
        </p:txBody>
      </p:sp>
      <p:sp>
        <p:nvSpPr>
          <p:cNvPr id="5" name="Slide Number Placeholder 4">
            <a:extLst>
              <a:ext uri="{FF2B5EF4-FFF2-40B4-BE49-F238E27FC236}">
                <a16:creationId xmlns:a16="http://schemas.microsoft.com/office/drawing/2014/main" id="{FF9A9BB1-5B97-4F12-A8F3-0F78E004BAD1}"/>
              </a:ext>
            </a:extLst>
          </p:cNvPr>
          <p:cNvSpPr>
            <a:spLocks noGrp="1"/>
          </p:cNvSpPr>
          <p:nvPr>
            <p:ph type="sldNum" sz="quarter" idx="12"/>
          </p:nvPr>
        </p:nvSpPr>
        <p:spPr/>
        <p:txBody>
          <a:bodyPr/>
          <a:lstStyle/>
          <a:p>
            <a:fld id="{4FAB73BC-B049-4115-A692-8D63A059BFB8}" type="slidenum">
              <a:rPr lang="en-US" smtClean="0"/>
              <a:t>15</a:t>
            </a:fld>
            <a:endParaRPr lang="en-US" dirty="0"/>
          </a:p>
        </p:txBody>
      </p:sp>
      <p:graphicFrame>
        <p:nvGraphicFramePr>
          <p:cNvPr id="6" name="Table 5">
            <a:extLst>
              <a:ext uri="{FF2B5EF4-FFF2-40B4-BE49-F238E27FC236}">
                <a16:creationId xmlns:a16="http://schemas.microsoft.com/office/drawing/2014/main" id="{4D42EF25-3A95-44F0-8B73-3C29E5971BD7}"/>
              </a:ext>
            </a:extLst>
          </p:cNvPr>
          <p:cNvGraphicFramePr>
            <a:graphicFrameLocks noGrp="1"/>
          </p:cNvGraphicFramePr>
          <p:nvPr>
            <p:extLst>
              <p:ext uri="{D42A27DB-BD31-4B8C-83A1-F6EECF244321}">
                <p14:modId xmlns:p14="http://schemas.microsoft.com/office/powerpoint/2010/main" val="1774489931"/>
              </p:ext>
            </p:extLst>
          </p:nvPr>
        </p:nvGraphicFramePr>
        <p:xfrm>
          <a:off x="0" y="758952"/>
          <a:ext cx="12192000" cy="5258026"/>
        </p:xfrm>
        <a:graphic>
          <a:graphicData uri="http://schemas.openxmlformats.org/drawingml/2006/table">
            <a:tbl>
              <a:tblPr firstRow="1" bandRow="1">
                <a:tableStyleId>{5C22544A-7EE6-4342-B048-85BDC9FD1C3A}</a:tableStyleId>
              </a:tblPr>
              <a:tblGrid>
                <a:gridCol w="6464060">
                  <a:extLst>
                    <a:ext uri="{9D8B030D-6E8A-4147-A177-3AD203B41FA5}">
                      <a16:colId xmlns:a16="http://schemas.microsoft.com/office/drawing/2014/main" val="1036609746"/>
                    </a:ext>
                  </a:extLst>
                </a:gridCol>
                <a:gridCol w="5727940">
                  <a:extLst>
                    <a:ext uri="{9D8B030D-6E8A-4147-A177-3AD203B41FA5}">
                      <a16:colId xmlns:a16="http://schemas.microsoft.com/office/drawing/2014/main" val="1408130163"/>
                    </a:ext>
                  </a:extLst>
                </a:gridCol>
              </a:tblGrid>
              <a:tr h="426166">
                <a:tc>
                  <a:txBody>
                    <a:bodyPr/>
                    <a:lstStyle/>
                    <a:p>
                      <a:r>
                        <a:rPr lang="en-US" sz="1100" dirty="0"/>
                        <a:t>Strategy</a:t>
                      </a:r>
                    </a:p>
                  </a:txBody>
                  <a:tcPr>
                    <a:solidFill>
                      <a:schemeClr val="tx1"/>
                    </a:solidFill>
                  </a:tcPr>
                </a:tc>
                <a:tc>
                  <a:txBody>
                    <a:bodyPr/>
                    <a:lstStyle/>
                    <a:p>
                      <a:r>
                        <a:rPr lang="en-US" sz="1100" dirty="0"/>
                        <a:t>Measurable</a:t>
                      </a:r>
                      <a:r>
                        <a:rPr lang="en-US" sz="1100" baseline="0" dirty="0"/>
                        <a:t> Target </a:t>
                      </a:r>
                      <a:endParaRPr lang="en-US" sz="1100" dirty="0"/>
                    </a:p>
                  </a:txBody>
                  <a:tcPr>
                    <a:solidFill>
                      <a:schemeClr val="tx1"/>
                    </a:solidFill>
                  </a:tcPr>
                </a:tc>
                <a:extLst>
                  <a:ext uri="{0D108BD9-81ED-4DB2-BD59-A6C34878D82A}">
                    <a16:rowId xmlns:a16="http://schemas.microsoft.com/office/drawing/2014/main" val="2609596090"/>
                  </a:ext>
                </a:extLst>
              </a:tr>
              <a:tr h="751169">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100" b="0" baseline="0" dirty="0">
                          <a:solidFill>
                            <a:schemeClr val="tx1"/>
                          </a:solidFill>
                        </a:rPr>
                        <a:t>Build a stronger social media presence with a strong emphasis on the Facebook, Twitter, and Instagram platforms.  </a:t>
                      </a:r>
                    </a:p>
                  </a:txBody>
                  <a:tcPr>
                    <a:solidFill>
                      <a:schemeClr val="bg1">
                        <a:lumMod val="85000"/>
                      </a:schemeClr>
                    </a:solidFill>
                  </a:tcPr>
                </a:tc>
                <a:tc>
                  <a:txBody>
                    <a:bodyPr/>
                    <a:lstStyle/>
                    <a:p>
                      <a:r>
                        <a:rPr lang="en-US" sz="1100" baseline="0" dirty="0">
                          <a:solidFill>
                            <a:schemeClr val="tx1"/>
                          </a:solidFill>
                        </a:rPr>
                        <a:t>1.  Grow our social media presence by at least 80% total in terms of followers (Instagram, Twitter)   and likes (Facebook) by 2026-2027.</a:t>
                      </a:r>
                    </a:p>
                  </a:txBody>
                  <a:tcPr>
                    <a:solidFill>
                      <a:schemeClr val="bg1">
                        <a:lumMod val="85000"/>
                      </a:schemeClr>
                    </a:solidFill>
                  </a:tcPr>
                </a:tc>
                <a:extLst>
                  <a:ext uri="{0D108BD9-81ED-4DB2-BD59-A6C34878D82A}">
                    <a16:rowId xmlns:a16="http://schemas.microsoft.com/office/drawing/2014/main" val="3193107271"/>
                  </a:ext>
                </a:extLst>
              </a:tr>
              <a:tr h="1068335">
                <a:tc>
                  <a:txBody>
                    <a:bodyPr/>
                    <a:lstStyle/>
                    <a:p>
                      <a:pPr marL="342900" indent="-342900">
                        <a:buFont typeface="+mj-lt"/>
                        <a:buAutoNum type="arabicPeriod" startAt="2"/>
                      </a:pPr>
                      <a:r>
                        <a:rPr lang="en-US" sz="1100" b="0" dirty="0">
                          <a:solidFill>
                            <a:schemeClr val="tx1"/>
                          </a:solidFill>
                        </a:rPr>
                        <a:t>Increase HNO’s Financial Stability. </a:t>
                      </a:r>
                    </a:p>
                  </a:txBody>
                  <a:tcPr/>
                </a:tc>
                <a:tc>
                  <a:txBody>
                    <a:bodyPr/>
                    <a:lstStyle/>
                    <a:p>
                      <a:pPr marL="228600" indent="-228600">
                        <a:buAutoNum type="arabicPeriod"/>
                      </a:pPr>
                      <a:r>
                        <a:rPr lang="en-US" sz="1100" b="0" i="0" baseline="0" dirty="0">
                          <a:solidFill>
                            <a:schemeClr val="tx1"/>
                          </a:solidFill>
                        </a:rPr>
                        <a:t>Identify and establish a minimum of 3 financial efficiencies. </a:t>
                      </a:r>
                    </a:p>
                    <a:p>
                      <a:pPr marL="228600" indent="-228600">
                        <a:buAutoNum type="arabicPeriod"/>
                      </a:pPr>
                      <a:r>
                        <a:rPr lang="en-US" sz="1100" b="0" i="0" baseline="0" dirty="0">
                          <a:solidFill>
                            <a:schemeClr val="tx1"/>
                          </a:solidFill>
                        </a:rPr>
                        <a:t>Secure non-traditional sources of revenue to grow net revenues. </a:t>
                      </a:r>
                    </a:p>
                    <a:p>
                      <a:pPr marL="0" indent="0">
                        <a:buNone/>
                      </a:pPr>
                      <a:endParaRPr lang="en-US" sz="1100" b="0" i="0" baseline="0" dirty="0">
                        <a:solidFill>
                          <a:schemeClr val="tx1"/>
                        </a:solidFill>
                      </a:endParaRPr>
                    </a:p>
                  </a:txBody>
                  <a:tcPr/>
                </a:tc>
                <a:extLst>
                  <a:ext uri="{0D108BD9-81ED-4DB2-BD59-A6C34878D82A}">
                    <a16:rowId xmlns:a16="http://schemas.microsoft.com/office/drawing/2014/main" val="2474560261"/>
                  </a:ext>
                </a:extLst>
              </a:tr>
              <a:tr h="683034">
                <a:tc>
                  <a:txBody>
                    <a:bodyPr/>
                    <a:lstStyle/>
                    <a:p>
                      <a:pPr marL="342900" indent="-342900">
                        <a:buFont typeface="+mj-lt"/>
                        <a:buAutoNum type="arabicPeriod" startAt="3"/>
                      </a:pPr>
                      <a:r>
                        <a:rPr lang="en-US" sz="1100" b="0" dirty="0">
                          <a:solidFill>
                            <a:schemeClr val="tx1"/>
                          </a:solidFill>
                        </a:rPr>
                        <a:t>Annual Fundraiser</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1.    Identify an annual fundraiser.  </a:t>
                      </a:r>
                    </a:p>
                  </a:txBody>
                  <a:tcPr>
                    <a:solidFill>
                      <a:schemeClr val="bg1">
                        <a:lumMod val="85000"/>
                      </a:schemeClr>
                    </a:solidFill>
                  </a:tcPr>
                </a:tc>
                <a:extLst>
                  <a:ext uri="{0D108BD9-81ED-4DB2-BD59-A6C34878D82A}">
                    <a16:rowId xmlns:a16="http://schemas.microsoft.com/office/drawing/2014/main" val="4248106789"/>
                  </a:ext>
                </a:extLst>
              </a:tr>
              <a:tr h="875685">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100" b="0" i="0" kern="1200" dirty="0">
                        <a:solidFill>
                          <a:schemeClr val="tx1"/>
                        </a:solidFill>
                        <a:latin typeface="+mn-lt"/>
                        <a:ea typeface="+mn-ea"/>
                        <a:cs typeface="+mn-cs"/>
                      </a:endParaRPr>
                    </a:p>
                  </a:txBody>
                  <a:tcPr/>
                </a:tc>
                <a:tc>
                  <a:txBody>
                    <a:bodyPr/>
                    <a:lstStyle/>
                    <a:p>
                      <a:endParaRPr lang="en-US" sz="1100" i="0" dirty="0">
                        <a:solidFill>
                          <a:schemeClr val="tx1"/>
                        </a:solidFill>
                      </a:endParaRPr>
                    </a:p>
                  </a:txBody>
                  <a:tcPr/>
                </a:tc>
                <a:extLst>
                  <a:ext uri="{0D108BD9-81ED-4DB2-BD59-A6C34878D82A}">
                    <a16:rowId xmlns:a16="http://schemas.microsoft.com/office/drawing/2014/main" val="3617206594"/>
                  </a:ext>
                </a:extLst>
              </a:tr>
              <a:tr h="1453637">
                <a:tc>
                  <a:txBody>
                    <a:bodyPr/>
                    <a:lstStyle/>
                    <a:p>
                      <a:pPr marL="342900" indent="-342900">
                        <a:buFont typeface="+mj-lt"/>
                        <a:buAutoNum type="arabicPeriod" startAt="5"/>
                      </a:pPr>
                      <a:endParaRPr lang="en-US" sz="1100" b="0" dirty="0">
                        <a:solidFill>
                          <a:schemeClr val="tx1"/>
                        </a:solidFill>
                      </a:endParaRPr>
                    </a:p>
                  </a:txBody>
                  <a:tcPr>
                    <a:solidFill>
                      <a:schemeClr val="bg1">
                        <a:lumMod val="85000"/>
                      </a:schemeClr>
                    </a:solidFill>
                  </a:tcPr>
                </a:tc>
                <a:tc>
                  <a:txBody>
                    <a:bodyPr/>
                    <a:lstStyle/>
                    <a:p>
                      <a:endParaRPr lang="en-US" sz="1100" dirty="0">
                        <a:solidFill>
                          <a:schemeClr val="tx1"/>
                        </a:solidFill>
                      </a:endParaRPr>
                    </a:p>
                  </a:txBody>
                  <a:tcPr>
                    <a:solidFill>
                      <a:schemeClr val="bg1">
                        <a:lumMod val="85000"/>
                      </a:schemeClr>
                    </a:solidFill>
                  </a:tcPr>
                </a:tc>
                <a:extLst>
                  <a:ext uri="{0D108BD9-81ED-4DB2-BD59-A6C34878D82A}">
                    <a16:rowId xmlns:a16="http://schemas.microsoft.com/office/drawing/2014/main" val="2122747622"/>
                  </a:ext>
                </a:extLst>
              </a:tr>
            </a:tbl>
          </a:graphicData>
        </a:graphic>
      </p:graphicFrame>
      <p:sp>
        <p:nvSpPr>
          <p:cNvPr id="7" name="Title 1">
            <a:extLst>
              <a:ext uri="{FF2B5EF4-FFF2-40B4-BE49-F238E27FC236}">
                <a16:creationId xmlns:a16="http://schemas.microsoft.com/office/drawing/2014/main" id="{0357C9E1-5BF7-46E0-B586-3CDC36C31F19}"/>
              </a:ext>
            </a:extLst>
          </p:cNvPr>
          <p:cNvSpPr txBox="1">
            <a:spLocks/>
          </p:cNvSpPr>
          <p:nvPr/>
        </p:nvSpPr>
        <p:spPr>
          <a:xfrm>
            <a:off x="998997" y="0"/>
            <a:ext cx="10254965" cy="70079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2000" i="1" dirty="0"/>
              <a:t>Objective: IV. Organizational Sustainability – Develop comprehensive strategies in increasing Financial Stability, and strengthening the HNO Brand</a:t>
            </a:r>
            <a:endParaRPr lang="en-CA" sz="2000" dirty="0"/>
          </a:p>
        </p:txBody>
      </p:sp>
    </p:spTree>
    <p:extLst>
      <p:ext uri="{BB962C8B-B14F-4D97-AF65-F5344CB8AC3E}">
        <p14:creationId xmlns:p14="http://schemas.microsoft.com/office/powerpoint/2010/main" val="4058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500B-AC35-4EBD-9625-0EC19F8512DA}"/>
              </a:ext>
            </a:extLst>
          </p:cNvPr>
          <p:cNvSpPr>
            <a:spLocks noGrp="1"/>
          </p:cNvSpPr>
          <p:nvPr>
            <p:ph type="ctrTitle"/>
          </p:nvPr>
        </p:nvSpPr>
        <p:spPr>
          <a:xfrm>
            <a:off x="6391469" y="-34242"/>
            <a:ext cx="5809239" cy="864575"/>
          </a:xfrm>
        </p:spPr>
        <p:txBody>
          <a:bodyPr>
            <a:normAutofit/>
          </a:bodyPr>
          <a:lstStyle/>
          <a:p>
            <a:pPr algn="r"/>
            <a:r>
              <a:rPr lang="en-CA" sz="2800" dirty="0"/>
              <a:t>Strategic Plan Key Elements</a:t>
            </a:r>
          </a:p>
        </p:txBody>
      </p:sp>
      <p:sp>
        <p:nvSpPr>
          <p:cNvPr id="4" name="Rectangle 3">
            <a:extLst>
              <a:ext uri="{FF2B5EF4-FFF2-40B4-BE49-F238E27FC236}">
                <a16:creationId xmlns:a16="http://schemas.microsoft.com/office/drawing/2014/main" id="{625A61B7-A6E8-40D1-A4F5-5B5C91A3FACA}"/>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A0E6C0CE-FFCB-4066-8652-8981C7AAA1F8}"/>
              </a:ext>
            </a:extLst>
          </p:cNvPr>
          <p:cNvSpPr txBox="1"/>
          <p:nvPr/>
        </p:nvSpPr>
        <p:spPr>
          <a:xfrm>
            <a:off x="1239416" y="963709"/>
            <a:ext cx="9321282" cy="4315027"/>
          </a:xfrm>
          <a:prstGeom prst="rect">
            <a:avLst/>
          </a:prstGeom>
          <a:noFill/>
        </p:spPr>
        <p:txBody>
          <a:bodyPr wrap="square" rtlCol="0">
            <a:spAutoFit/>
          </a:bodyPr>
          <a:lstStyle/>
          <a:p>
            <a:pPr marL="342900" indent="-342900">
              <a:lnSpc>
                <a:spcPct val="200000"/>
              </a:lnSpc>
              <a:buFont typeface="+mj-lt"/>
              <a:buAutoNum type="arabicPeriod"/>
            </a:pPr>
            <a:r>
              <a:rPr lang="en-CA" sz="2000" b="1" dirty="0"/>
              <a:t>Vision Statement</a:t>
            </a:r>
          </a:p>
          <a:p>
            <a:pPr marL="342900" indent="-342900">
              <a:lnSpc>
                <a:spcPct val="200000"/>
              </a:lnSpc>
              <a:buFont typeface="+mj-lt"/>
              <a:buAutoNum type="arabicPeriod"/>
            </a:pPr>
            <a:r>
              <a:rPr lang="en-CA" sz="2000" b="1" dirty="0"/>
              <a:t>Mission Statement</a:t>
            </a:r>
          </a:p>
          <a:p>
            <a:pPr marL="342900" indent="-342900">
              <a:lnSpc>
                <a:spcPct val="200000"/>
              </a:lnSpc>
              <a:buFont typeface="+mj-lt"/>
              <a:buAutoNum type="arabicPeriod"/>
            </a:pPr>
            <a:r>
              <a:rPr lang="en-CA" sz="2000" b="1" dirty="0"/>
              <a:t>Organizational Values</a:t>
            </a:r>
          </a:p>
          <a:p>
            <a:pPr marL="342900" indent="-342900">
              <a:lnSpc>
                <a:spcPct val="200000"/>
              </a:lnSpc>
              <a:buFont typeface="+mj-lt"/>
              <a:buAutoNum type="arabicPeriod"/>
            </a:pPr>
            <a:r>
              <a:rPr lang="en-CA" sz="2000" b="1" dirty="0"/>
              <a:t>Current Situation – SWOT Analysis</a:t>
            </a:r>
          </a:p>
          <a:p>
            <a:pPr marL="342900" indent="-342900">
              <a:lnSpc>
                <a:spcPct val="200000"/>
              </a:lnSpc>
              <a:buFont typeface="+mj-lt"/>
              <a:buAutoNum type="arabicPeriod"/>
            </a:pPr>
            <a:r>
              <a:rPr lang="en-CA" sz="2000" b="1" dirty="0"/>
              <a:t>Strategic Objectives</a:t>
            </a:r>
          </a:p>
          <a:p>
            <a:pPr marL="342900" indent="-342900">
              <a:lnSpc>
                <a:spcPct val="200000"/>
              </a:lnSpc>
              <a:buFont typeface="+mj-lt"/>
              <a:buAutoNum type="arabicPeriod"/>
            </a:pPr>
            <a:r>
              <a:rPr lang="en-CA" sz="2000" b="1" dirty="0"/>
              <a:t>Strategic Plan</a:t>
            </a:r>
          </a:p>
          <a:p>
            <a:pPr marL="342900" indent="-342900">
              <a:lnSpc>
                <a:spcPct val="200000"/>
              </a:lnSpc>
              <a:buFont typeface="+mj-lt"/>
              <a:buAutoNum type="arabicPeriod"/>
            </a:pPr>
            <a:r>
              <a:rPr lang="en-CA" sz="2000" b="1" dirty="0"/>
              <a:t>Operational Plan</a:t>
            </a:r>
          </a:p>
        </p:txBody>
      </p:sp>
      <p:sp>
        <p:nvSpPr>
          <p:cNvPr id="7" name="Slide Number Placeholder 6">
            <a:extLst>
              <a:ext uri="{FF2B5EF4-FFF2-40B4-BE49-F238E27FC236}">
                <a16:creationId xmlns:a16="http://schemas.microsoft.com/office/drawing/2014/main" id="{F68ECAA8-E0B9-4938-992C-E7BEF35E788D}"/>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71087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1. Vision Statement</a:t>
            </a:r>
          </a:p>
        </p:txBody>
      </p:sp>
      <p:sp>
        <p:nvSpPr>
          <p:cNvPr id="6" name="TextBox 5">
            <a:extLst>
              <a:ext uri="{FF2B5EF4-FFF2-40B4-BE49-F238E27FC236}">
                <a16:creationId xmlns:a16="http://schemas.microsoft.com/office/drawing/2014/main" id="{9F7B6BA3-BFA8-41BC-B175-4C6A7B2D21E8}"/>
              </a:ext>
            </a:extLst>
          </p:cNvPr>
          <p:cNvSpPr txBox="1"/>
          <p:nvPr/>
        </p:nvSpPr>
        <p:spPr>
          <a:xfrm>
            <a:off x="1239416" y="963709"/>
            <a:ext cx="9321282" cy="3200876"/>
          </a:xfrm>
          <a:prstGeom prst="rect">
            <a:avLst/>
          </a:prstGeom>
          <a:noFill/>
        </p:spPr>
        <p:txBody>
          <a:bodyPr wrap="square" rtlCol="0">
            <a:spAutoFit/>
          </a:bodyPr>
          <a:lstStyle/>
          <a:p>
            <a:pPr>
              <a:lnSpc>
                <a:spcPct val="200000"/>
              </a:lnSpc>
            </a:pPr>
            <a:r>
              <a:rPr lang="en-CA" sz="2000" b="1" u="sng" dirty="0"/>
              <a:t>A Vision Statement:</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Defines the optimal desired future state – the mental picture – of what an organization wants to achieve over time;</a:t>
            </a:r>
          </a:p>
          <a:p>
            <a:pPr marL="342900" indent="-342900">
              <a:buFont typeface="Arial" panose="020B0604020202020204" pitchFamily="34" charset="0"/>
              <a:buChar char="•"/>
            </a:pPr>
            <a:r>
              <a:rPr lang="en-CA" dirty="0"/>
              <a:t>Provides guidance and inspiration as to what an organization is focused on achieving in five, ten, or more years;</a:t>
            </a:r>
          </a:p>
          <a:p>
            <a:pPr marL="342900" indent="-342900">
              <a:buFont typeface="Arial" panose="020B0604020202020204" pitchFamily="34" charset="0"/>
              <a:buChar char="•"/>
            </a:pPr>
            <a:r>
              <a:rPr lang="en-CA" dirty="0"/>
              <a:t>It is what all employees understand their work every day ultimately contributes towards accomplishing over the long term; and,</a:t>
            </a:r>
          </a:p>
          <a:p>
            <a:pPr marL="342900" indent="-342900">
              <a:buFont typeface="Arial" panose="020B0604020202020204" pitchFamily="34" charset="0"/>
              <a:buChar char="•"/>
            </a:pPr>
            <a:r>
              <a:rPr lang="en-CA" dirty="0"/>
              <a:t>Is written succinctly in an inspirational manner that makes it easy for all employees to repeat it at any given time.</a:t>
            </a:r>
          </a:p>
        </p:txBody>
      </p:sp>
      <p:sp>
        <p:nvSpPr>
          <p:cNvPr id="7" name="TextBox 6">
            <a:extLst>
              <a:ext uri="{FF2B5EF4-FFF2-40B4-BE49-F238E27FC236}">
                <a16:creationId xmlns:a16="http://schemas.microsoft.com/office/drawing/2014/main" id="{79BF2A7B-5E39-4CF2-8C54-E2741BDBCBAE}"/>
              </a:ext>
            </a:extLst>
          </p:cNvPr>
          <p:cNvSpPr txBox="1"/>
          <p:nvPr/>
        </p:nvSpPr>
        <p:spPr>
          <a:xfrm>
            <a:off x="1099458" y="4758613"/>
            <a:ext cx="9321282" cy="646331"/>
          </a:xfrm>
          <a:prstGeom prst="rect">
            <a:avLst/>
          </a:prstGeom>
          <a:noFill/>
          <a:ln>
            <a:solidFill>
              <a:schemeClr val="tx1"/>
            </a:solidFill>
          </a:ln>
        </p:spPr>
        <p:txBody>
          <a:bodyPr wrap="square" rtlCol="0">
            <a:spAutoFit/>
          </a:bodyPr>
          <a:lstStyle/>
          <a:p>
            <a:r>
              <a:rPr lang="en-CA" dirty="0"/>
              <a:t>To be the sport of choice in Northwestern Ontario providing an atmosphere for everyone to achieve their goals. </a:t>
            </a:r>
          </a:p>
        </p:txBody>
      </p:sp>
      <p:sp>
        <p:nvSpPr>
          <p:cNvPr id="8" name="TextBox 7">
            <a:extLst>
              <a:ext uri="{FF2B5EF4-FFF2-40B4-BE49-F238E27FC236}">
                <a16:creationId xmlns:a16="http://schemas.microsoft.com/office/drawing/2014/main" id="{70EA2F9C-A25A-4FE9-8D3A-3968EB2CCC3F}"/>
              </a:ext>
            </a:extLst>
          </p:cNvPr>
          <p:cNvSpPr txBox="1"/>
          <p:nvPr/>
        </p:nvSpPr>
        <p:spPr>
          <a:xfrm>
            <a:off x="1110343" y="4373752"/>
            <a:ext cx="9321282" cy="369332"/>
          </a:xfrm>
          <a:prstGeom prst="rect">
            <a:avLst/>
          </a:prstGeom>
          <a:solidFill>
            <a:schemeClr val="tx1"/>
          </a:solidFill>
        </p:spPr>
        <p:txBody>
          <a:bodyPr wrap="square" rtlCol="0">
            <a:spAutoFit/>
          </a:bodyPr>
          <a:lstStyle/>
          <a:p>
            <a:r>
              <a:rPr lang="en-CA" dirty="0">
                <a:solidFill>
                  <a:schemeClr val="bg1"/>
                </a:solidFill>
              </a:rPr>
              <a:t>Hockey Northwestern Ontario’s Vision:</a:t>
            </a:r>
          </a:p>
        </p:txBody>
      </p:sp>
      <p:sp>
        <p:nvSpPr>
          <p:cNvPr id="10" name="Slide Number Placeholder 9">
            <a:extLst>
              <a:ext uri="{FF2B5EF4-FFF2-40B4-BE49-F238E27FC236}">
                <a16:creationId xmlns:a16="http://schemas.microsoft.com/office/drawing/2014/main" id="{EA058340-C6B0-4605-BFF9-D393ACD0FEC9}"/>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04196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2. Mission Statement</a:t>
            </a:r>
          </a:p>
        </p:txBody>
      </p:sp>
      <p:sp>
        <p:nvSpPr>
          <p:cNvPr id="6" name="TextBox 5">
            <a:extLst>
              <a:ext uri="{FF2B5EF4-FFF2-40B4-BE49-F238E27FC236}">
                <a16:creationId xmlns:a16="http://schemas.microsoft.com/office/drawing/2014/main" id="{9F7B6BA3-BFA8-41BC-B175-4C6A7B2D21E8}"/>
              </a:ext>
            </a:extLst>
          </p:cNvPr>
          <p:cNvSpPr txBox="1"/>
          <p:nvPr/>
        </p:nvSpPr>
        <p:spPr>
          <a:xfrm>
            <a:off x="1239416" y="963709"/>
            <a:ext cx="9321282" cy="3200876"/>
          </a:xfrm>
          <a:prstGeom prst="rect">
            <a:avLst/>
          </a:prstGeom>
          <a:noFill/>
        </p:spPr>
        <p:txBody>
          <a:bodyPr wrap="square" rtlCol="0">
            <a:spAutoFit/>
          </a:bodyPr>
          <a:lstStyle/>
          <a:p>
            <a:pPr>
              <a:lnSpc>
                <a:spcPct val="200000"/>
              </a:lnSpc>
            </a:pPr>
            <a:r>
              <a:rPr lang="en-CA" sz="2000" b="1" u="sng" dirty="0"/>
              <a:t>A Mission Statement:</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Defines the present state or purpose of an organization;</a:t>
            </a:r>
          </a:p>
          <a:p>
            <a:pPr marL="342900" indent="-342900">
              <a:buFont typeface="Arial" panose="020B0604020202020204" pitchFamily="34" charset="0"/>
              <a:buChar char="•"/>
            </a:pPr>
            <a:r>
              <a:rPr lang="en-CA" dirty="0"/>
              <a:t>Answers three questions about why an organization exists – </a:t>
            </a:r>
          </a:p>
          <a:p>
            <a:pPr marL="800100" lvl="1" indent="-342900">
              <a:buFont typeface="Arial" panose="020B0604020202020204" pitchFamily="34" charset="0"/>
              <a:buChar char="•"/>
            </a:pPr>
            <a:r>
              <a:rPr lang="en-CA" b="1" dirty="0"/>
              <a:t>WHAT</a:t>
            </a:r>
            <a:r>
              <a:rPr lang="en-CA" dirty="0"/>
              <a:t> is does;</a:t>
            </a:r>
          </a:p>
          <a:p>
            <a:pPr marL="800100" lvl="1" indent="-342900">
              <a:buFont typeface="Arial" panose="020B0604020202020204" pitchFamily="34" charset="0"/>
              <a:buChar char="•"/>
            </a:pPr>
            <a:r>
              <a:rPr lang="en-CA" b="1" dirty="0"/>
              <a:t>WHO</a:t>
            </a:r>
            <a:r>
              <a:rPr lang="en-CA" dirty="0"/>
              <a:t> it does it for; and</a:t>
            </a:r>
          </a:p>
          <a:p>
            <a:pPr marL="800100" lvl="1" indent="-342900">
              <a:buFont typeface="Arial" panose="020B0604020202020204" pitchFamily="34" charset="0"/>
              <a:buChar char="•"/>
            </a:pPr>
            <a:r>
              <a:rPr lang="en-CA" b="1" dirty="0"/>
              <a:t>HOW</a:t>
            </a:r>
            <a:r>
              <a:rPr lang="en-CA" dirty="0"/>
              <a:t> it does what it does.</a:t>
            </a:r>
          </a:p>
          <a:p>
            <a:pPr marL="342900" indent="-342900">
              <a:buFont typeface="Arial" panose="020B0604020202020204" pitchFamily="34" charset="0"/>
              <a:buChar char="•"/>
            </a:pPr>
            <a:r>
              <a:rPr lang="en-CA" dirty="0"/>
              <a:t>Is written succinctly in the form of a sentence or two, but for a shorter timeframe (one to three years) than a Vision statement; and,</a:t>
            </a:r>
          </a:p>
          <a:p>
            <a:pPr marL="342900" indent="-342900">
              <a:buFont typeface="Arial" panose="020B0604020202020204" pitchFamily="34" charset="0"/>
              <a:buChar char="•"/>
            </a:pPr>
            <a:r>
              <a:rPr lang="en-CA" dirty="0"/>
              <a:t>Is something that all employees should be able to articulate upon request.</a:t>
            </a:r>
          </a:p>
        </p:txBody>
      </p:sp>
      <p:sp>
        <p:nvSpPr>
          <p:cNvPr id="7" name="TextBox 6">
            <a:extLst>
              <a:ext uri="{FF2B5EF4-FFF2-40B4-BE49-F238E27FC236}">
                <a16:creationId xmlns:a16="http://schemas.microsoft.com/office/drawing/2014/main" id="{79BF2A7B-5E39-4CF2-8C54-E2741BDBCBAE}"/>
              </a:ext>
            </a:extLst>
          </p:cNvPr>
          <p:cNvSpPr txBox="1"/>
          <p:nvPr/>
        </p:nvSpPr>
        <p:spPr>
          <a:xfrm>
            <a:off x="1099458" y="4758613"/>
            <a:ext cx="9321282" cy="369332"/>
          </a:xfrm>
          <a:prstGeom prst="rect">
            <a:avLst/>
          </a:prstGeom>
          <a:noFill/>
          <a:ln>
            <a:solidFill>
              <a:schemeClr val="tx1"/>
            </a:solidFill>
          </a:ln>
        </p:spPr>
        <p:txBody>
          <a:bodyPr wrap="square" rtlCol="0">
            <a:spAutoFit/>
          </a:bodyPr>
          <a:lstStyle/>
          <a:p>
            <a:r>
              <a:rPr lang="en-CA" dirty="0"/>
              <a:t>“Lead, Promote and Encourage Positive Hockey Experiences.”</a:t>
            </a:r>
          </a:p>
        </p:txBody>
      </p:sp>
      <p:sp>
        <p:nvSpPr>
          <p:cNvPr id="8" name="TextBox 7">
            <a:extLst>
              <a:ext uri="{FF2B5EF4-FFF2-40B4-BE49-F238E27FC236}">
                <a16:creationId xmlns:a16="http://schemas.microsoft.com/office/drawing/2014/main" id="{70EA2F9C-A25A-4FE9-8D3A-3968EB2CCC3F}"/>
              </a:ext>
            </a:extLst>
          </p:cNvPr>
          <p:cNvSpPr txBox="1"/>
          <p:nvPr/>
        </p:nvSpPr>
        <p:spPr>
          <a:xfrm>
            <a:off x="1110343" y="4373752"/>
            <a:ext cx="9321282" cy="369332"/>
          </a:xfrm>
          <a:prstGeom prst="rect">
            <a:avLst/>
          </a:prstGeom>
          <a:solidFill>
            <a:schemeClr val="tx1"/>
          </a:solidFill>
        </p:spPr>
        <p:txBody>
          <a:bodyPr wrap="square" rtlCol="0">
            <a:spAutoFit/>
          </a:bodyPr>
          <a:lstStyle/>
          <a:p>
            <a:r>
              <a:rPr lang="en-CA" dirty="0">
                <a:solidFill>
                  <a:schemeClr val="bg1"/>
                </a:solidFill>
              </a:rPr>
              <a:t>Hockey Northwestern Ontario’s Mission:</a:t>
            </a:r>
          </a:p>
        </p:txBody>
      </p:sp>
      <p:sp>
        <p:nvSpPr>
          <p:cNvPr id="3" name="Slide Number Placeholder 2">
            <a:extLst>
              <a:ext uri="{FF2B5EF4-FFF2-40B4-BE49-F238E27FC236}">
                <a16:creationId xmlns:a16="http://schemas.microsoft.com/office/drawing/2014/main" id="{56EB5708-1A9A-4952-9D74-C9AA62EF4C82}"/>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22765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3. HNO Core Values</a:t>
            </a:r>
          </a:p>
        </p:txBody>
      </p:sp>
      <p:sp>
        <p:nvSpPr>
          <p:cNvPr id="9" name="Rectangle 5">
            <a:extLst>
              <a:ext uri="{FF2B5EF4-FFF2-40B4-BE49-F238E27FC236}">
                <a16:creationId xmlns:a16="http://schemas.microsoft.com/office/drawing/2014/main" id="{3ADCC850-81B7-4143-B0F2-6B4AB9A36DF9}"/>
              </a:ext>
            </a:extLst>
          </p:cNvPr>
          <p:cNvSpPr txBox="1">
            <a:spLocks noChangeArrowheads="1"/>
          </p:cNvSpPr>
          <p:nvPr/>
        </p:nvSpPr>
        <p:spPr>
          <a:xfrm>
            <a:off x="1562160" y="1532797"/>
            <a:ext cx="8602090" cy="1077520"/>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This is the attitude and altitude that staff and volunteers bring to the organization. It is this very HNO characteristic that separates HNO from other non-hockey PSO’s in our country. It is the same level of commitment we ask and see in our players when competing for Canada or at the community level. Your extreme level of commitment leads to our success both on and off the ice.</a:t>
            </a:r>
          </a:p>
        </p:txBody>
      </p:sp>
      <p:sp>
        <p:nvSpPr>
          <p:cNvPr id="10" name="Rectangle 5">
            <a:extLst>
              <a:ext uri="{FF2B5EF4-FFF2-40B4-BE49-F238E27FC236}">
                <a16:creationId xmlns:a16="http://schemas.microsoft.com/office/drawing/2014/main" id="{E58DF669-3BD4-42D6-8E1F-45B2F3049327}"/>
              </a:ext>
            </a:extLst>
          </p:cNvPr>
          <p:cNvSpPr txBox="1">
            <a:spLocks noChangeArrowheads="1"/>
          </p:cNvSpPr>
          <p:nvPr/>
        </p:nvSpPr>
        <p:spPr>
          <a:xfrm>
            <a:off x="1562160" y="1108242"/>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Commitment</a:t>
            </a:r>
          </a:p>
        </p:txBody>
      </p:sp>
      <p:sp>
        <p:nvSpPr>
          <p:cNvPr id="11" name="Rectangle 5">
            <a:extLst>
              <a:ext uri="{FF2B5EF4-FFF2-40B4-BE49-F238E27FC236}">
                <a16:creationId xmlns:a16="http://schemas.microsoft.com/office/drawing/2014/main" id="{A82E0745-2EE2-42B3-8B75-12CB354C5642}"/>
              </a:ext>
            </a:extLst>
          </p:cNvPr>
          <p:cNvSpPr txBox="1">
            <a:spLocks noChangeArrowheads="1"/>
          </p:cNvSpPr>
          <p:nvPr/>
        </p:nvSpPr>
        <p:spPr>
          <a:xfrm>
            <a:off x="1562160" y="3183316"/>
            <a:ext cx="8602090" cy="799887"/>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Passion is the energy that fuels HNO’s success and allows HNO to realize our vision and objectives. This is the primary characteristic of who HNO is and what we look for in hiring employees of this organization.</a:t>
            </a:r>
          </a:p>
        </p:txBody>
      </p:sp>
      <p:sp>
        <p:nvSpPr>
          <p:cNvPr id="12" name="Rectangle 5">
            <a:extLst>
              <a:ext uri="{FF2B5EF4-FFF2-40B4-BE49-F238E27FC236}">
                <a16:creationId xmlns:a16="http://schemas.microsoft.com/office/drawing/2014/main" id="{FAB16E09-31FB-409F-9058-A02CB4C11DAF}"/>
              </a:ext>
            </a:extLst>
          </p:cNvPr>
          <p:cNvSpPr txBox="1">
            <a:spLocks noChangeArrowheads="1"/>
          </p:cNvSpPr>
          <p:nvPr/>
        </p:nvSpPr>
        <p:spPr>
          <a:xfrm>
            <a:off x="1562160" y="2771298"/>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Passion</a:t>
            </a:r>
          </a:p>
        </p:txBody>
      </p:sp>
      <p:sp>
        <p:nvSpPr>
          <p:cNvPr id="13" name="Rectangle 5">
            <a:extLst>
              <a:ext uri="{FF2B5EF4-FFF2-40B4-BE49-F238E27FC236}">
                <a16:creationId xmlns:a16="http://schemas.microsoft.com/office/drawing/2014/main" id="{8DBF5799-04B9-437E-8704-579AFBC88E69}"/>
              </a:ext>
            </a:extLst>
          </p:cNvPr>
          <p:cNvSpPr txBox="1">
            <a:spLocks noChangeArrowheads="1"/>
          </p:cNvSpPr>
          <p:nvPr/>
        </p:nvSpPr>
        <p:spPr>
          <a:xfrm>
            <a:off x="1562160" y="4617680"/>
            <a:ext cx="8602090" cy="117600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HNO staff must have respect for the game, our volunteers, and the future direction and plans that allow the organization to achieve it’s vision and objectives. Respect means taking a direct approach, setting realistic and measurable goals and sticking to them, all while supporting each other through a sense of “family”. The success of Hockey Canada comes from an honest approach to who we are, what we do, how we do it producing results and most important of all, doing it together as a “team”.</a:t>
            </a:r>
          </a:p>
        </p:txBody>
      </p:sp>
      <p:sp>
        <p:nvSpPr>
          <p:cNvPr id="14" name="Rectangle 5">
            <a:extLst>
              <a:ext uri="{FF2B5EF4-FFF2-40B4-BE49-F238E27FC236}">
                <a16:creationId xmlns:a16="http://schemas.microsoft.com/office/drawing/2014/main" id="{5D0E2654-FA65-4C51-8F84-6849F497EFF1}"/>
              </a:ext>
            </a:extLst>
          </p:cNvPr>
          <p:cNvSpPr txBox="1">
            <a:spLocks noChangeArrowheads="1"/>
          </p:cNvSpPr>
          <p:nvPr/>
        </p:nvSpPr>
        <p:spPr>
          <a:xfrm>
            <a:off x="1562160" y="4205663"/>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Respect</a:t>
            </a:r>
          </a:p>
        </p:txBody>
      </p:sp>
      <p:sp>
        <p:nvSpPr>
          <p:cNvPr id="3" name="Slide Number Placeholder 2">
            <a:extLst>
              <a:ext uri="{FF2B5EF4-FFF2-40B4-BE49-F238E27FC236}">
                <a16:creationId xmlns:a16="http://schemas.microsoft.com/office/drawing/2014/main" id="{B77E3D51-0BC0-4244-A131-1FBE0595CC3E}"/>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82162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3. HNO Core Values</a:t>
            </a:r>
          </a:p>
        </p:txBody>
      </p:sp>
      <p:sp>
        <p:nvSpPr>
          <p:cNvPr id="6" name="Rectangle 5">
            <a:extLst>
              <a:ext uri="{FF2B5EF4-FFF2-40B4-BE49-F238E27FC236}">
                <a16:creationId xmlns:a16="http://schemas.microsoft.com/office/drawing/2014/main" id="{B1787D6E-FDB5-489E-A3E1-D770FFD7CF5F}"/>
              </a:ext>
            </a:extLst>
          </p:cNvPr>
          <p:cNvSpPr txBox="1">
            <a:spLocks noChangeArrowheads="1"/>
          </p:cNvSpPr>
          <p:nvPr/>
        </p:nvSpPr>
        <p:spPr>
          <a:xfrm>
            <a:off x="1655466" y="157011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i="1" dirty="0"/>
              <a:t>In a positive hockey experience for all participants, in a safe, inclusive, sportsmanlike environment.</a:t>
            </a:r>
          </a:p>
          <a:p>
            <a:pPr>
              <a:lnSpc>
                <a:spcPct val="120000"/>
              </a:lnSpc>
            </a:pPr>
            <a:r>
              <a:rPr lang="en-US" sz="1400" i="1" dirty="0"/>
              <a:t>In the development of life skills which will benefit participants throughout their lives.</a:t>
            </a:r>
          </a:p>
          <a:p>
            <a:pPr>
              <a:lnSpc>
                <a:spcPct val="120000"/>
              </a:lnSpc>
            </a:pPr>
            <a:r>
              <a:rPr lang="en-US" sz="1400" i="1" dirty="0"/>
              <a:t>In the values of fair play and sportsmanship, including the development of respect for all people by all participants.</a:t>
            </a:r>
          </a:p>
          <a:p>
            <a:pPr>
              <a:lnSpc>
                <a:spcPct val="120000"/>
              </a:lnSpc>
            </a:pPr>
            <a:r>
              <a:rPr lang="en-US" sz="1400" i="1" dirty="0"/>
              <a:t>Hockey opportunities for all people regardless of age, gender, colour, race, ethnic origin, religion, sexual orientation, or socio-economic status and in both official languages.</a:t>
            </a:r>
          </a:p>
          <a:p>
            <a:pPr>
              <a:lnSpc>
                <a:spcPct val="120000"/>
              </a:lnSpc>
            </a:pPr>
            <a:r>
              <a:rPr lang="en-US" sz="1400" i="1" dirty="0"/>
              <a:t>In the importance for participants to develop dignity and self- esteem.</a:t>
            </a:r>
          </a:p>
          <a:p>
            <a:pPr>
              <a:lnSpc>
                <a:spcPct val="120000"/>
              </a:lnSpc>
            </a:pPr>
            <a:r>
              <a:rPr lang="en-US" sz="1400" i="1" dirty="0"/>
              <a:t>To instill the values of honesty and integrity in participants at all times.</a:t>
            </a:r>
          </a:p>
          <a:p>
            <a:pPr>
              <a:lnSpc>
                <a:spcPct val="120000"/>
              </a:lnSpc>
            </a:pPr>
            <a:r>
              <a:rPr lang="en-US" sz="1400" i="1" dirty="0"/>
              <a:t>In the promotion of teamwork, and the belief that what groups and society can achieve as a whole is greater than that which can be achieved by individuals.</a:t>
            </a:r>
          </a:p>
          <a:p>
            <a:pPr>
              <a:lnSpc>
                <a:spcPct val="120000"/>
              </a:lnSpc>
            </a:pPr>
            <a:r>
              <a:rPr lang="en-US" sz="1400" i="1" dirty="0"/>
              <a:t>In the country of Canada, its tradition in the game of hockey, and the proud and successful representation of this tradition around the world.</a:t>
            </a:r>
          </a:p>
          <a:p>
            <a:pPr>
              <a:lnSpc>
                <a:spcPct val="120000"/>
              </a:lnSpc>
            </a:pPr>
            <a:r>
              <a:rPr lang="en-US" sz="1400" i="1" dirty="0"/>
              <a:t>In the value of hard work, determination, the pursuit of excellence and success in all activities.</a:t>
            </a:r>
          </a:p>
          <a:p>
            <a:pPr>
              <a:lnSpc>
                <a:spcPct val="120000"/>
              </a:lnSpc>
            </a:pPr>
            <a:r>
              <a:rPr lang="en-US" sz="1400" i="1" dirty="0"/>
              <a:t>In the benefits of personal and physical well- being.</a:t>
            </a:r>
          </a:p>
        </p:txBody>
      </p:sp>
      <p:sp>
        <p:nvSpPr>
          <p:cNvPr id="7" name="Rectangle 5">
            <a:extLst>
              <a:ext uri="{FF2B5EF4-FFF2-40B4-BE49-F238E27FC236}">
                <a16:creationId xmlns:a16="http://schemas.microsoft.com/office/drawing/2014/main" id="{7FE547B7-0CBF-49E3-9FA4-A63B9282EA2C}"/>
              </a:ext>
            </a:extLst>
          </p:cNvPr>
          <p:cNvSpPr txBox="1">
            <a:spLocks noChangeArrowheads="1"/>
          </p:cNvSpPr>
          <p:nvPr/>
        </p:nvSpPr>
        <p:spPr>
          <a:xfrm>
            <a:off x="1655466" y="1158101"/>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Hockey Northwestern Ontario believes . . . </a:t>
            </a:r>
          </a:p>
        </p:txBody>
      </p:sp>
      <p:sp>
        <p:nvSpPr>
          <p:cNvPr id="3" name="Slide Number Placeholder 2">
            <a:extLst>
              <a:ext uri="{FF2B5EF4-FFF2-40B4-BE49-F238E27FC236}">
                <a16:creationId xmlns:a16="http://schemas.microsoft.com/office/drawing/2014/main" id="{A7BB872E-4238-45B2-9071-1671D8A427C5}"/>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421720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Strengths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b="1" i="1" dirty="0"/>
              <a:t>Staff Experience:</a:t>
            </a:r>
            <a:r>
              <a:rPr lang="en-US" sz="1400" i="1" dirty="0"/>
              <a:t> Represented Canada Internationally as a coach with Hockey Canada’s U-18 Women’s Program in 2008, 2012, 2013 capturing gold medals in 2012 and 2013. </a:t>
            </a:r>
          </a:p>
          <a:p>
            <a:pPr>
              <a:lnSpc>
                <a:spcPct val="120000"/>
              </a:lnSpc>
            </a:pPr>
            <a:r>
              <a:rPr lang="en-US" sz="1400" i="1" dirty="0"/>
              <a:t>Leading our Development side, a current coach coaching at a High-Performance level who also played at the Jr A level. </a:t>
            </a:r>
          </a:p>
          <a:p>
            <a:pPr>
              <a:lnSpc>
                <a:spcPct val="120000"/>
              </a:lnSpc>
            </a:pPr>
            <a:r>
              <a:rPr lang="en-US" sz="1400" i="1" dirty="0"/>
              <a:t>Our Director of Officiating having since taking over has restructured our Officiating program and has built back the trust from our Officials.  They now see that there is a vision and plan in place for the next four years.  </a:t>
            </a:r>
          </a:p>
          <a:p>
            <a:pPr>
              <a:lnSpc>
                <a:spcPct val="120000"/>
              </a:lnSpc>
            </a:pPr>
            <a:r>
              <a:rPr lang="en-US" sz="1400" b="1" i="1" dirty="0"/>
              <a:t>Directors:</a:t>
            </a:r>
            <a:r>
              <a:rPr lang="en-US" sz="1400" i="1" dirty="0"/>
              <a:t> Most Director’s with 10+ years experience in Minor Hockey within Hockey Northwestern Ontario. Board Diversity historically and currently a strength. Director’s geographical location reaches across the Region.</a:t>
            </a:r>
          </a:p>
          <a:p>
            <a:pPr>
              <a:lnSpc>
                <a:spcPct val="120000"/>
              </a:lnSpc>
            </a:pPr>
            <a:r>
              <a:rPr lang="en-US" sz="1400" i="1" dirty="0"/>
              <a:t> </a:t>
            </a:r>
            <a:r>
              <a:rPr lang="en-US" sz="1400" b="1" i="1" dirty="0"/>
              <a:t>Hockey Supremacy: </a:t>
            </a:r>
            <a:r>
              <a:rPr lang="en-US" sz="1400" i="1" dirty="0"/>
              <a:t>Hockey is interwoven into Canada’s social fabric, leading to a passion and a love for the game that is unmatched, and is reflected in our world rankings and results. Ice Hockey is recognized and declared to be the national winter sport of Canada by the National Sports of Canada Act. </a:t>
            </a:r>
          </a:p>
          <a:p>
            <a:pPr>
              <a:lnSpc>
                <a:spcPct val="120000"/>
              </a:lnSpc>
            </a:pPr>
            <a:r>
              <a:rPr lang="en-US" sz="1400" b="1" i="1" dirty="0"/>
              <a:t>Financial Sustainability:</a:t>
            </a:r>
            <a:r>
              <a:rPr lang="en-US" sz="1400" i="1" dirty="0"/>
              <a:t> Financial resources are stable. </a:t>
            </a:r>
          </a:p>
          <a:p>
            <a:pPr>
              <a:lnSpc>
                <a:spcPct val="120000"/>
              </a:lnSpc>
            </a:pPr>
            <a:r>
              <a:rPr lang="en-US" sz="1400" b="1" i="1" dirty="0"/>
              <a:t>Governance:</a:t>
            </a:r>
            <a:r>
              <a:rPr lang="en-US" sz="1400" i="1" dirty="0"/>
              <a:t> Provincial Sport Organization recognized by the MTCS and Hockey Canada. Full and complete jurisdiction over all amateur hockey of Northwester Ontario from the 85</a:t>
            </a:r>
            <a:r>
              <a:rPr lang="en-US" sz="1400" i="1" baseline="30000" dirty="0"/>
              <a:t>th</a:t>
            </a:r>
            <a:r>
              <a:rPr lang="en-US" sz="1400" i="1" dirty="0"/>
              <a:t> meridian to the Manitoba border.</a:t>
            </a:r>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STRENGTHS:</a:t>
            </a:r>
          </a:p>
        </p:txBody>
      </p:sp>
      <p:sp>
        <p:nvSpPr>
          <p:cNvPr id="3" name="Slide Number Placeholder 2">
            <a:extLst>
              <a:ext uri="{FF2B5EF4-FFF2-40B4-BE49-F238E27FC236}">
                <a16:creationId xmlns:a16="http://schemas.microsoft.com/office/drawing/2014/main" id="{21E03EEB-87B7-4D2E-BFDD-58EA9D082090}"/>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24119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Weaknesses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b="1" i="1" dirty="0"/>
              <a:t>Demographic Layout</a:t>
            </a:r>
            <a:r>
              <a:rPr lang="en-US" sz="1400" i="1" dirty="0"/>
              <a:t>: Disperse demographic in a large geographic area. 10 Minor Hockey Associations comprised of fewer than 100 participants. </a:t>
            </a:r>
          </a:p>
          <a:p>
            <a:pPr>
              <a:lnSpc>
                <a:spcPct val="120000"/>
              </a:lnSpc>
            </a:pPr>
            <a:r>
              <a:rPr lang="en-US" sz="1400" b="1" i="1" dirty="0"/>
              <a:t>Volunteer Retention:  </a:t>
            </a:r>
            <a:r>
              <a:rPr lang="en-US" sz="1400" i="1" dirty="0"/>
              <a:t>High turnover rate amongst MHA Executives. Infrequent transfer of Intellectual Capital to new Executives. </a:t>
            </a:r>
          </a:p>
          <a:p>
            <a:pPr>
              <a:lnSpc>
                <a:spcPct val="120000"/>
              </a:lnSpc>
            </a:pPr>
            <a:r>
              <a:rPr lang="en-US" sz="1400" b="1" i="1" dirty="0"/>
              <a:t>Barriers to Communication: </a:t>
            </a:r>
            <a:r>
              <a:rPr lang="en-US" sz="1400" i="1" dirty="0"/>
              <a:t>Communication does not always reach grassroots from the Branch. Members often feel like their needs or concerns are not heard. </a:t>
            </a:r>
          </a:p>
          <a:p>
            <a:pPr>
              <a:lnSpc>
                <a:spcPct val="120000"/>
              </a:lnSpc>
            </a:pPr>
            <a:r>
              <a:rPr lang="en-US" sz="1400" b="1" i="1" dirty="0"/>
              <a:t>Organizational and Membership Capacity: </a:t>
            </a:r>
            <a:r>
              <a:rPr lang="en-US" sz="1400" i="1" dirty="0"/>
              <a:t>Branch (5 paid staff) and Membership (volunteer-based) may not have sufficient time or resources to implement change or new initiatives effectively or efficiently. </a:t>
            </a:r>
          </a:p>
          <a:p>
            <a:pPr>
              <a:lnSpc>
                <a:spcPct val="120000"/>
              </a:lnSpc>
            </a:pPr>
            <a:r>
              <a:rPr lang="en-US" sz="1400" b="1" i="1" dirty="0"/>
              <a:t>Policing: </a:t>
            </a:r>
            <a:r>
              <a:rPr lang="en-US" sz="1400" i="1" dirty="0"/>
              <a:t>Tough to police and enforce all policies. Difficult to measure effectiveness of policies in place. </a:t>
            </a:r>
          </a:p>
          <a:p>
            <a:pPr>
              <a:lnSpc>
                <a:spcPct val="120000"/>
              </a:lnSpc>
            </a:pPr>
            <a:r>
              <a:rPr lang="en-US" sz="1400" b="1" i="1" dirty="0"/>
              <a:t>Social Media:  </a:t>
            </a:r>
            <a:r>
              <a:rPr lang="en-US" sz="1400" i="1" dirty="0"/>
              <a:t>Twitter (2,408 followers), Facebook ( 2635 followers), Instagram (1383 followers). Northwestern Ontario has a total population of approximately 230,000 in a 2016 census profile. Comparative to Hockey PEI (Population of 153,244 in 2018) that has 6,300 likes on Facebook, 6,480 followers on Twitter, 4,729 followers on Instagram.</a:t>
            </a: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Weaknesses:</a:t>
            </a:r>
          </a:p>
        </p:txBody>
      </p:sp>
      <p:sp>
        <p:nvSpPr>
          <p:cNvPr id="3" name="Slide Number Placeholder 2">
            <a:extLst>
              <a:ext uri="{FF2B5EF4-FFF2-40B4-BE49-F238E27FC236}">
                <a16:creationId xmlns:a16="http://schemas.microsoft.com/office/drawing/2014/main" id="{25A30266-D64C-41B4-9A49-CD29943F7162}"/>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55436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EB08-34B4-4EDF-8302-2A8F98312AF0}"/>
              </a:ext>
            </a:extLst>
          </p:cNvPr>
          <p:cNvSpPr/>
          <p:nvPr/>
        </p:nvSpPr>
        <p:spPr>
          <a:xfrm>
            <a:off x="6391469" y="821002"/>
            <a:ext cx="5800531" cy="93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AE7CA5D6-A7A6-48AE-B431-7AEB943C61E1}"/>
              </a:ext>
            </a:extLst>
          </p:cNvPr>
          <p:cNvSpPr>
            <a:spLocks noGrp="1"/>
          </p:cNvSpPr>
          <p:nvPr>
            <p:ph type="ctrTitle"/>
          </p:nvPr>
        </p:nvSpPr>
        <p:spPr>
          <a:xfrm>
            <a:off x="6391469" y="-34242"/>
            <a:ext cx="5809239" cy="864575"/>
          </a:xfrm>
        </p:spPr>
        <p:txBody>
          <a:bodyPr>
            <a:normAutofit/>
          </a:bodyPr>
          <a:lstStyle/>
          <a:p>
            <a:pPr algn="r"/>
            <a:r>
              <a:rPr lang="en-CA" sz="2800" dirty="0"/>
              <a:t>4. SWOT Analysis - Opportunities</a:t>
            </a:r>
          </a:p>
        </p:txBody>
      </p:sp>
      <p:sp>
        <p:nvSpPr>
          <p:cNvPr id="15" name="Rectangle 5">
            <a:extLst>
              <a:ext uri="{FF2B5EF4-FFF2-40B4-BE49-F238E27FC236}">
                <a16:creationId xmlns:a16="http://schemas.microsoft.com/office/drawing/2014/main" id="{8A5249F8-9190-4900-98EE-B791C7BA9909}"/>
              </a:ext>
            </a:extLst>
          </p:cNvPr>
          <p:cNvSpPr txBox="1">
            <a:spLocks noChangeArrowheads="1"/>
          </p:cNvSpPr>
          <p:nvPr/>
        </p:nvSpPr>
        <p:spPr>
          <a:xfrm>
            <a:off x="1543499" y="1560788"/>
            <a:ext cx="8602090" cy="414935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1400" b="1" i="1" dirty="0"/>
              <a:t>Technology: </a:t>
            </a:r>
            <a:r>
              <a:rPr lang="en-US" sz="1400" i="1" dirty="0"/>
              <a:t>Better utilization of technology for delivery and advancement of the game. Area’s include: Knowledge sharing (i.e. Dropbox, HC Network etc.), More effective and cost-friendly communication methods (i.e. Zoom), and other area’s that may cause for more efficient practices. </a:t>
            </a:r>
          </a:p>
          <a:p>
            <a:pPr>
              <a:lnSpc>
                <a:spcPct val="120000"/>
              </a:lnSpc>
            </a:pPr>
            <a:r>
              <a:rPr lang="en-US" sz="1400" b="1" i="1" dirty="0"/>
              <a:t>Diversification of Revenue: </a:t>
            </a:r>
            <a:r>
              <a:rPr lang="en-US" sz="1400" i="1" dirty="0"/>
              <a:t>Look at different ways to increase revenue through grant opportunities, funding agencies, partnerships and other methods to help implementation of new initiatives and programs while maintaining financial sustainability. </a:t>
            </a:r>
          </a:p>
          <a:p>
            <a:pPr>
              <a:lnSpc>
                <a:spcPct val="120000"/>
              </a:lnSpc>
            </a:pPr>
            <a:r>
              <a:rPr lang="en-US" sz="1400" b="1" i="1" dirty="0"/>
              <a:t>Recruitment and Retention: </a:t>
            </a:r>
            <a:r>
              <a:rPr lang="en-US" sz="1400" i="1" dirty="0"/>
              <a:t>Develop methods and programs to attract/retain participants and volunteers. </a:t>
            </a:r>
          </a:p>
          <a:p>
            <a:pPr>
              <a:lnSpc>
                <a:spcPct val="120000"/>
              </a:lnSpc>
            </a:pPr>
            <a:r>
              <a:rPr lang="en-US" sz="1400" b="1" i="1" dirty="0"/>
              <a:t>Communication: </a:t>
            </a:r>
            <a:r>
              <a:rPr lang="en-US" sz="1400" i="1" dirty="0"/>
              <a:t>Develop new methods of communication to expand the reach at the grassroots level (current and potential participants). </a:t>
            </a:r>
          </a:p>
          <a:p>
            <a:pPr>
              <a:lnSpc>
                <a:spcPct val="120000"/>
              </a:lnSpc>
            </a:pPr>
            <a:r>
              <a:rPr lang="en-US" sz="1400" b="1" i="1" dirty="0"/>
              <a:t>Operational Effectiveness: </a:t>
            </a:r>
            <a:r>
              <a:rPr lang="en-US" sz="1400" i="1" dirty="0"/>
              <a:t>Develop methods to increase knowledge sharing and training to Membership Executives. </a:t>
            </a:r>
          </a:p>
          <a:p>
            <a:pPr>
              <a:lnSpc>
                <a:spcPct val="120000"/>
              </a:lnSpc>
            </a:pPr>
            <a:r>
              <a:rPr lang="en-US" sz="1400" b="1" i="1" dirty="0"/>
              <a:t>Governance Framework: </a:t>
            </a:r>
            <a:r>
              <a:rPr lang="en-US" sz="1400" i="1" dirty="0"/>
              <a:t>Ensure means are established to enhance working relationship between HNO and Membership. Presently going through a governance review. </a:t>
            </a:r>
            <a:endParaRPr lang="en-US" sz="1400" b="1" i="1" dirty="0"/>
          </a:p>
          <a:p>
            <a:pPr>
              <a:lnSpc>
                <a:spcPct val="120000"/>
              </a:lnSpc>
            </a:pPr>
            <a:endParaRPr lang="en-US" sz="1400" b="1" i="1" dirty="0"/>
          </a:p>
          <a:p>
            <a:pPr marL="0" indent="0">
              <a:lnSpc>
                <a:spcPct val="120000"/>
              </a:lnSpc>
              <a:buNone/>
            </a:pPr>
            <a:endParaRPr lang="en-US" sz="1400" i="1" dirty="0"/>
          </a:p>
        </p:txBody>
      </p:sp>
      <p:sp>
        <p:nvSpPr>
          <p:cNvPr id="16" name="Rectangle 5">
            <a:extLst>
              <a:ext uri="{FF2B5EF4-FFF2-40B4-BE49-F238E27FC236}">
                <a16:creationId xmlns:a16="http://schemas.microsoft.com/office/drawing/2014/main" id="{7B954DFA-FF1F-4020-8DBD-D30D2EF80C67}"/>
              </a:ext>
            </a:extLst>
          </p:cNvPr>
          <p:cNvSpPr txBox="1">
            <a:spLocks noChangeArrowheads="1"/>
          </p:cNvSpPr>
          <p:nvPr/>
        </p:nvSpPr>
        <p:spPr>
          <a:xfrm>
            <a:off x="1543499" y="1147857"/>
            <a:ext cx="8602090" cy="412018"/>
          </a:xfrm>
          <a:prstGeom prst="rect">
            <a:avLst/>
          </a:prstGeom>
          <a:solidFill>
            <a:schemeClr val="tx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41325">
              <a:lnSpc>
                <a:spcPct val="120000"/>
              </a:lnSpc>
              <a:buSzPct val="65000"/>
              <a:buFont typeface="Arial"/>
              <a:buNone/>
              <a:tabLst>
                <a:tab pos="1436688" algn="l"/>
                <a:tab pos="7350125" algn="l"/>
              </a:tabLst>
            </a:pPr>
            <a:r>
              <a:rPr lang="en-US" sz="1800" b="1" i="1" dirty="0">
                <a:solidFill>
                  <a:schemeClr val="bg1"/>
                </a:solidFill>
              </a:rPr>
              <a:t>Opportunities:</a:t>
            </a:r>
          </a:p>
        </p:txBody>
      </p:sp>
      <p:sp>
        <p:nvSpPr>
          <p:cNvPr id="3" name="Slide Number Placeholder 2">
            <a:extLst>
              <a:ext uri="{FF2B5EF4-FFF2-40B4-BE49-F238E27FC236}">
                <a16:creationId xmlns:a16="http://schemas.microsoft.com/office/drawing/2014/main" id="{06682257-E671-49C6-AB2F-F28B32A5A9F1}"/>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0121735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c04ce0-94c9-48b9-a87a-681a95ec2342">
      <Terms xmlns="http://schemas.microsoft.com/office/infopath/2007/PartnerControls"/>
    </lcf76f155ced4ddcb4097134ff3c332f>
    <TaxCatchAll xmlns="3d3727f8-3a12-49aa-b480-f1ac450fe8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42657762006A458D43D3D61A66165A" ma:contentTypeVersion="20" ma:contentTypeDescription="Create a new document." ma:contentTypeScope="" ma:versionID="dafd2c9fce13800f5caa240fd4568c83">
  <xsd:schema xmlns:xsd="http://www.w3.org/2001/XMLSchema" xmlns:xs="http://www.w3.org/2001/XMLSchema" xmlns:p="http://schemas.microsoft.com/office/2006/metadata/properties" xmlns:ns2="3d3727f8-3a12-49aa-b480-f1ac450fe835" xmlns:ns3="05c04ce0-94c9-48b9-a87a-681a95ec2342" targetNamespace="http://schemas.microsoft.com/office/2006/metadata/properties" ma:root="true" ma:fieldsID="2993ef35d85036f2b7bd73fea777398a" ns2:_="" ns3:_="">
    <xsd:import namespace="3d3727f8-3a12-49aa-b480-f1ac450fe835"/>
    <xsd:import namespace="05c04ce0-94c9-48b9-a87a-681a95ec234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727f8-3a12-49aa-b480-f1ac450fe8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66b9152c-5ec4-46fb-8e94-86d555f36efe}" ma:internalName="TaxCatchAll" ma:showField="CatchAllData" ma:web="3d3727f8-3a12-49aa-b480-f1ac450fe8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04ce0-94c9-48b9-a87a-681a95ec234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c7d2183-5dc1-4067-893c-c6fb0ab36a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96537-5472-4488-B06B-12D0736D6434}">
  <ds:schemaRef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8cd7c6f8-b698-4ed2-a01d-2a0a709b4638"/>
    <ds:schemaRef ds:uri="http://purl.org/dc/dcmitype/"/>
    <ds:schemaRef ds:uri="http://purl.org/dc/terms/"/>
    <ds:schemaRef ds:uri="05c04ce0-94c9-48b9-a87a-681a95ec2342"/>
    <ds:schemaRef ds:uri="3d3727f8-3a12-49aa-b480-f1ac450fe835"/>
  </ds:schemaRefs>
</ds:datastoreItem>
</file>

<file path=customXml/itemProps2.xml><?xml version="1.0" encoding="utf-8"?>
<ds:datastoreItem xmlns:ds="http://schemas.openxmlformats.org/officeDocument/2006/customXml" ds:itemID="{2CB2AED0-FA69-461A-9CD8-FBE11DC49255}">
  <ds:schemaRefs>
    <ds:schemaRef ds:uri="http://schemas.microsoft.com/sharepoint/v3/contenttype/forms"/>
  </ds:schemaRefs>
</ds:datastoreItem>
</file>

<file path=customXml/itemProps3.xml><?xml version="1.0" encoding="utf-8"?>
<ds:datastoreItem xmlns:ds="http://schemas.openxmlformats.org/officeDocument/2006/customXml" ds:itemID="{81EAEF06-FF1A-44BF-874E-1105A4430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727f8-3a12-49aa-b480-f1ac450fe835"/>
    <ds:schemaRef ds:uri="05c04ce0-94c9-48b9-a87a-681a95ec2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20343</TotalTime>
  <Words>2296</Words>
  <Application>Microsoft Office PowerPoint</Application>
  <PresentationFormat>Widescreen</PresentationFormat>
  <Paragraphs>167</Paragraphs>
  <Slides>15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Berlin Sans FB</vt:lpstr>
      <vt:lpstr>Calibri</vt:lpstr>
      <vt:lpstr>Calibri Light</vt:lpstr>
      <vt:lpstr>Retrospect</vt:lpstr>
      <vt:lpstr>Custom Design</vt:lpstr>
      <vt:lpstr>Strategic Plan - 2025-2028</vt:lpstr>
      <vt:lpstr>Strategic Plan Key Elements</vt:lpstr>
      <vt:lpstr>1. Vision Statement</vt:lpstr>
      <vt:lpstr>2. Mission Statement</vt:lpstr>
      <vt:lpstr>3. HNO Core Values</vt:lpstr>
      <vt:lpstr>3. HNO Core Values</vt:lpstr>
      <vt:lpstr>4. SWOT Analysis - Strengths</vt:lpstr>
      <vt:lpstr>4. SWOT Analysis - Weaknesses</vt:lpstr>
      <vt:lpstr>4. SWOT Analysis - Opportunities</vt:lpstr>
      <vt:lpstr>4. SWOT Analysis - Threats</vt:lpstr>
      <vt:lpstr>5. Strategic Objectives</vt:lpstr>
      <vt:lpstr>PowerPoint Presentation</vt:lpstr>
      <vt:lpstr>PowerPoint Presentation</vt:lpstr>
      <vt:lpstr>PowerPoint Presentation</vt:lpstr>
      <vt:lpstr>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Vaillant</dc:creator>
  <cp:lastModifiedBy>Crystal Noga</cp:lastModifiedBy>
  <cp:revision>26</cp:revision>
  <cp:lastPrinted>2024-04-11T17:49:12Z</cp:lastPrinted>
  <dcterms:created xsi:type="dcterms:W3CDTF">2019-10-16T20:05:46Z</dcterms:created>
  <dcterms:modified xsi:type="dcterms:W3CDTF">2024-06-17T13:58:15Z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0x010100F895C386EDC7AF449165A46FC0DEC1B1</vt:lpwstr>
  </property>
</Properties>
</file>